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33_291544D4.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3C_F16AA05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sldIdLst>
    <p:sldId id="256" r:id="rId5"/>
    <p:sldId id="258" r:id="rId6"/>
    <p:sldId id="282" r:id="rId7"/>
    <p:sldId id="283" r:id="rId8"/>
    <p:sldId id="303" r:id="rId9"/>
    <p:sldId id="284" r:id="rId10"/>
    <p:sldId id="300" r:id="rId11"/>
    <p:sldId id="301" r:id="rId12"/>
    <p:sldId id="293" r:id="rId13"/>
    <p:sldId id="311" r:id="rId14"/>
    <p:sldId id="313" r:id="rId15"/>
    <p:sldId id="292" r:id="rId16"/>
    <p:sldId id="290" r:id="rId17"/>
    <p:sldId id="314" r:id="rId18"/>
    <p:sldId id="607" r:id="rId19"/>
    <p:sldId id="601" r:id="rId20"/>
    <p:sldId id="317" r:id="rId21"/>
    <p:sldId id="318" r:id="rId22"/>
    <p:sldId id="319" r:id="rId23"/>
    <p:sldId id="320" r:id="rId24"/>
    <p:sldId id="602" r:id="rId25"/>
    <p:sldId id="321" r:id="rId26"/>
    <p:sldId id="603" r:id="rId27"/>
    <p:sldId id="604" r:id="rId28"/>
    <p:sldId id="608" r:id="rId29"/>
    <p:sldId id="306" r:id="rId30"/>
    <p:sldId id="307" r:id="rId31"/>
    <p:sldId id="312" r:id="rId32"/>
    <p:sldId id="316" r:id="rId33"/>
    <p:sldId id="291" r:id="rId34"/>
    <p:sldId id="270" r:id="rId35"/>
  </p:sldIdLst>
  <p:sldSz cx="18288000" cy="10287000"/>
  <p:notesSz cx="6858000" cy="9144000"/>
  <p:embeddedFontLst>
    <p:embeddedFont>
      <p:font typeface="Lato" panose="020F0502020204030203" pitchFamily="34" charset="0"/>
      <p:regular r:id="rId37"/>
      <p:bold r:id="rId38"/>
      <p:italic r:id="rId39"/>
      <p:boldItalic r:id="rId40"/>
    </p:embeddedFont>
    <p:embeddedFont>
      <p:font typeface="Tw Cen MT" panose="020B0602020104020603" pitchFamily="34" charset="0"/>
      <p:regular r:id="rId41"/>
      <p:bold r:id="rId42"/>
      <p:boldItalic r:id="rId43"/>
    </p:embeddedFont>
    <p:embeddedFont>
      <p:font typeface="Tw Cen MT" panose="020B0602020104020603" pitchFamily="34" charset="0"/>
      <p:regular r:id="rId41"/>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495A49-0024-6D50-271E-E95D8BE20C7E}" name="Kim, Michael" initials="KM" userId="S::michael.kim@actforchildren.org::755d24ce-5d2f-4ff5-bdc9-4bcbb0c33dd6" providerId="AD"/>
  <p188:author id="{90AB5761-7EAC-83DB-51BB-C61829B9A91D}" name="Vue, Choua" initials="VC" userId="S::choua.vue@actforchildren.org::27f09d6b-a5c9-49bd-bcac-05a4d48ba3bc" providerId="AD"/>
  <p188:author id="{E23C6975-E56E-780C-A2C8-4CFEB7E8AB8D}" name="Beilmann, Susanne" initials="BS" userId="S::susanne.beilmann@actforchildren.org::7f6150fd-e1fd-491d-8973-caebe210596f" providerId="AD"/>
  <p188:author id="{9A98DF86-72F8-A000-A86A-47B0987F9733}" name="Gabriela Rivero" initials="GR" userId="e60f7d5a83e01df2" providerId="Windows Live"/>
  <p188:author id="{6D82838B-08B6-788F-44E4-116D32BCC91C}" name="Matsuda, Lilian" initials="ML" userId="S::lilian.matsuda@actforchildren.org::89cb5f20-7942-42f3-9728-603b5e9c97bb" providerId="AD"/>
  <p188:author id="{6C442598-DA6B-7474-AD13-5A082FEFD352}" name="Escobar, Joselle" initials="EJ" userId="S::joselle.escobar@actforchildren.org::c9e42e50-6dac-47f6-8dc3-be40264c422e" providerId="AD"/>
  <p188:author id="{FC9B3CBD-E02C-3A1D-BD73-EC5887105D39}" name="Catalan, Azenith" initials="CA" userId="S::azenith.catalan@actforchildren.org::93117cac-ad0a-4e6b-9c5b-85246a3f6263" providerId="AD"/>
  <p188:author id="{0012B0FE-BE02-8E17-91AB-FF71D8373FE0}" name="Farwig, Angela" initials="FA" userId="S::angela.farwig@actforchildren.org::d2a07ddd-06e4-45bc-bab0-85445e548e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5"/>
    <a:srgbClr val="975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E3E36-5F5F-4708-B1F6-DCF2F64CB82C}" v="1" dt="2024-06-13T18:34:39.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72" d="100"/>
          <a:sy n="72" d="100"/>
        </p:scale>
        <p:origin x="792" y="-6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wig, Angela" userId="d2a07ddd-06e4-45bc-bab0-85445e548ef7" providerId="ADAL" clId="{BB8E3E36-5F5F-4708-B1F6-DCF2F64CB82C}"/>
    <pc:docChg chg="custSel modSld">
      <pc:chgData name="Farwig, Angela" userId="d2a07ddd-06e4-45bc-bab0-85445e548ef7" providerId="ADAL" clId="{BB8E3E36-5F5F-4708-B1F6-DCF2F64CB82C}" dt="2024-06-13T18:34:56.677" v="5" actId="1076"/>
      <pc:docMkLst>
        <pc:docMk/>
      </pc:docMkLst>
      <pc:sldChg chg="addSp delSp modSp mod">
        <pc:chgData name="Farwig, Angela" userId="d2a07ddd-06e4-45bc-bab0-85445e548ef7" providerId="ADAL" clId="{BB8E3E36-5F5F-4708-B1F6-DCF2F64CB82C}" dt="2024-06-13T18:34:56.677" v="5" actId="1076"/>
        <pc:sldMkLst>
          <pc:docMk/>
          <pc:sldMk cId="94001882" sldId="602"/>
        </pc:sldMkLst>
        <pc:spChg chg="add del mod">
          <ac:chgData name="Farwig, Angela" userId="d2a07ddd-06e4-45bc-bab0-85445e548ef7" providerId="ADAL" clId="{BB8E3E36-5F5F-4708-B1F6-DCF2F64CB82C}" dt="2024-06-13T18:34:39.397" v="1"/>
          <ac:spMkLst>
            <pc:docMk/>
            <pc:sldMk cId="94001882" sldId="602"/>
            <ac:spMk id="5" creationId="{CE4929C1-D0F8-CF3B-D51E-9A56D9CB8054}"/>
          </ac:spMkLst>
        </pc:spChg>
        <pc:picChg chg="del">
          <ac:chgData name="Farwig, Angela" userId="d2a07ddd-06e4-45bc-bab0-85445e548ef7" providerId="ADAL" clId="{BB8E3E36-5F5F-4708-B1F6-DCF2F64CB82C}" dt="2024-06-13T18:34:29.693" v="0" actId="21"/>
          <ac:picMkLst>
            <pc:docMk/>
            <pc:sldMk cId="94001882" sldId="602"/>
            <ac:picMk id="6" creationId="{2428161E-0B90-55EE-1CC9-9BCF659EF84A}"/>
          </ac:picMkLst>
        </pc:picChg>
        <pc:picChg chg="add mod">
          <ac:chgData name="Farwig, Angela" userId="d2a07ddd-06e4-45bc-bab0-85445e548ef7" providerId="ADAL" clId="{BB8E3E36-5F5F-4708-B1F6-DCF2F64CB82C}" dt="2024-06-13T18:34:56.677" v="5" actId="1076"/>
          <ac:picMkLst>
            <pc:docMk/>
            <pc:sldMk cId="94001882" sldId="602"/>
            <ac:picMk id="9" creationId="{481F0AEC-3F3F-DB08-9D57-753CF4612EB5}"/>
          </ac:picMkLst>
        </pc:picChg>
      </pc:sldChg>
    </pc:docChg>
  </pc:docChgLst>
</pc:chgInfo>
</file>

<file path=ppt/comments/modernComment_133_291544D4.xml><?xml version="1.0" encoding="utf-8"?>
<p188:cmLst xmlns:a="http://schemas.openxmlformats.org/drawingml/2006/main" xmlns:r="http://schemas.openxmlformats.org/officeDocument/2006/relationships" xmlns:p188="http://schemas.microsoft.com/office/powerpoint/2018/8/main">
  <p188:cm id="{91DCF240-6753-4A4B-9748-A47E63043D03}" authorId="{0012B0FE-BE02-8E17-91AB-FF71D8373FE0}" created="2024-06-11T01:29:07.361">
    <ac:deMkLst xmlns:ac="http://schemas.microsoft.com/office/drawing/2013/main/command">
      <pc:docMk xmlns:pc="http://schemas.microsoft.com/office/powerpoint/2013/main/command"/>
      <pc:sldMk xmlns:pc="http://schemas.microsoft.com/office/powerpoint/2013/main/command" cId="689259732" sldId="307"/>
      <ac:spMk id="5" creationId="{C4FB224E-5AF7-1204-2FF4-B810F3800784}"/>
    </ac:deMkLst>
    <p188:txBody>
      <a:bodyPr/>
      <a:lstStyle/>
      <a:p>
        <a:r>
          <a:rPr lang="en-US"/>
          <a:t>Here are the questions we asked in FIA re: the new agency. I did look at the answers and have been using them a bit in conversations but it might be worth asking again now that things are more concrete. 1)What are you most excited about with the transition to a new agency?​ 2) What opportunities do you see to improve services to children and families through unified governance?​ 3) How do you want to engage/stay informed about transition process?​</a:t>
        </a:r>
      </a:p>
    </p188:txBody>
  </p188:cm>
  <p188:cm id="{EAE10BAE-9375-447F-922C-65CE46B43CDE}" authorId="{0012B0FE-BE02-8E17-91AB-FF71D8373FE0}" created="2024-06-11T01:29:52.752">
    <ac:deMkLst xmlns:ac="http://schemas.microsoft.com/office/drawing/2013/main/command">
      <pc:docMk xmlns:pc="http://schemas.microsoft.com/office/powerpoint/2013/main/command"/>
      <pc:sldMk xmlns:pc="http://schemas.microsoft.com/office/powerpoint/2013/main/command" cId="689259732" sldId="307"/>
      <ac:spMk id="5" creationId="{C4FB224E-5AF7-1204-2FF4-B810F3800784}"/>
    </ac:deMkLst>
    <p188:txBody>
      <a:bodyPr/>
      <a:lstStyle/>
      <a:p>
        <a:r>
          <a:rPr lang="en-US"/>
          <a:t>Bri has a PPT on the new agency she has been developing with some discussion questions; another ideas is to use those? </a:t>
        </a:r>
      </a:p>
    </p188:txBody>
  </p188:cm>
</p188:cmLst>
</file>

<file path=ppt/comments/modernComment_13C_F16AA053.xml><?xml version="1.0" encoding="utf-8"?>
<p188:cmLst xmlns:a="http://schemas.openxmlformats.org/drawingml/2006/main" xmlns:r="http://schemas.openxmlformats.org/officeDocument/2006/relationships" xmlns:p188="http://schemas.microsoft.com/office/powerpoint/2018/8/main">
  <p188:cm id="{E8BCB05A-E1F4-468D-8018-4188A15049D8}" authorId="{0012B0FE-BE02-8E17-91AB-FF71D8373FE0}" created="2024-06-11T01:30:34.127">
    <ac:txMkLst xmlns:ac="http://schemas.microsoft.com/office/drawing/2013/main/command">
      <pc:docMk xmlns:pc="http://schemas.microsoft.com/office/powerpoint/2013/main/command"/>
      <pc:sldMk xmlns:pc="http://schemas.microsoft.com/office/powerpoint/2013/main/command" cId="4050296915" sldId="316"/>
      <ac:spMk id="6" creationId="{D77DCB6F-796C-E8BB-DD88-F5A836C2B288}"/>
      <ac:txMk cp="52" len="20">
        <ac:context len="73" hash="4152514657"/>
      </ac:txMk>
    </ac:txMkLst>
    <p188:pos x="3429000" y="4008328"/>
    <p188:txBody>
      <a:bodyPr/>
      <a:lstStyle/>
      <a:p>
        <a:r>
          <a:rPr lang="en-US"/>
          <a:t>This is sort of far away?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9B87C-B644-49AC-950F-A05EB1B7F345}" type="datetimeFigureOut">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93B75-180B-46ED-8897-BEFA0E6E679A}" type="slidenum">
              <a:t>‹#›</a:t>
            </a:fld>
            <a:endParaRPr lang="en-US"/>
          </a:p>
        </p:txBody>
      </p:sp>
    </p:spTree>
    <p:extLst>
      <p:ext uri="{BB962C8B-B14F-4D97-AF65-F5344CB8AC3E}">
        <p14:creationId xmlns:p14="http://schemas.microsoft.com/office/powerpoint/2010/main" val="171869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lga.gov/house/Rep.asp?GA=103&amp;MemberID=323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lga.gov/legislation/billstatus.asp?DocNum=814&amp;GAID=17&amp;GA=103&amp;DocTypeID=HB&amp;LegID=142689&amp;SessionID=11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Nhttps:/actforchildren.hrmdirect.com/employment/openings.php?internal=651"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actforchildren.org/champion/join-movement/e-advocate" TargetMode="External"/><Relationship Id="rId4" Type="http://schemas.openxmlformats.org/officeDocument/2006/relationships/hyperlink" Target="https://www.righttocareil.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Liz begins with housekeeping (2 mins)</a:t>
            </a:r>
          </a:p>
        </p:txBody>
      </p:sp>
      <p:sp>
        <p:nvSpPr>
          <p:cNvPr id="4" name="Slide Number Placeholder 3"/>
          <p:cNvSpPr>
            <a:spLocks noGrp="1"/>
          </p:cNvSpPr>
          <p:nvPr>
            <p:ph type="sldNum" sz="quarter" idx="5"/>
          </p:nvPr>
        </p:nvSpPr>
        <p:spPr/>
        <p:txBody>
          <a:bodyPr/>
          <a:lstStyle/>
          <a:p>
            <a:fld id="{43C93B75-180B-46ED-8897-BEFA0E6E679A}" type="slidenum">
              <a:t>1</a:t>
            </a:fld>
            <a:endParaRPr lang="en-US"/>
          </a:p>
        </p:txBody>
      </p:sp>
    </p:spTree>
    <p:extLst>
      <p:ext uri="{BB962C8B-B14F-4D97-AF65-F5344CB8AC3E}">
        <p14:creationId xmlns:p14="http://schemas.microsoft.com/office/powerpoint/2010/main" val="333657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Michael </a:t>
            </a:r>
            <a:endParaRPr lang="en-US">
              <a:cs typeface="Calibri"/>
            </a:endParaRPr>
          </a:p>
          <a:p>
            <a:r>
              <a:rPr lang="en-US">
                <a:cs typeface="Calibri"/>
              </a:rPr>
              <a:t>BIMP - Bill to implement the budget framework</a:t>
            </a:r>
            <a:endParaRPr lang="en-US">
              <a:ea typeface="Calibri"/>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10</a:t>
            </a:fld>
            <a:endParaRPr lang="en-US"/>
          </a:p>
        </p:txBody>
      </p:sp>
    </p:spTree>
    <p:extLst>
      <p:ext uri="{BB962C8B-B14F-4D97-AF65-F5344CB8AC3E}">
        <p14:creationId xmlns:p14="http://schemas.microsoft.com/office/powerpoint/2010/main" val="306823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Josie</a:t>
            </a:r>
          </a:p>
          <a:p>
            <a:r>
              <a:rPr lang="en-US" dirty="0">
                <a:ea typeface="Calibri"/>
                <a:cs typeface="Calibri"/>
              </a:rPr>
              <a:t>Funding will go toward staffing, administration, infrastructure, HR position for secretary </a:t>
            </a:r>
          </a:p>
          <a:p>
            <a:r>
              <a:rPr lang="en-US" dirty="0">
                <a:ea typeface="Calibri"/>
                <a:cs typeface="Calibri"/>
              </a:rPr>
              <a:t>Legacy programs will stay in their agencies until 2026 </a:t>
            </a:r>
          </a:p>
          <a:p>
            <a:endParaRPr lang="en-US" dirty="0">
              <a:ea typeface="Calibri"/>
              <a:cs typeface="Calibri"/>
            </a:endParaRPr>
          </a:p>
          <a:p>
            <a:r>
              <a:rPr lang="en-US" dirty="0"/>
              <a:t>Fiscal Year 2025 $14.2 million lump sum includes resources for the following functions: • Staffing and operations support (~$5.3 M) • ~30 FTE and Social Security • Operation costs such as facilities, computers, licensing and services • Evaluating and reconciling the multiple state agency procedures, processes, systems such as internal and external data and learning infrastructure (i.e., ensuring we’re collecting the right data, in the easiest way, and in way in which we can learn how well the system is functioning), technology assessments, and general program workflow mapping (~$5.0 M) • Financial modeling to support program specific redesign efforts (~$1.5M) • Engaging parents, families, providers, educators, and other stakeholders in systems design for the new agency (~$900,000) • Professional development and staff training to support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11</a:t>
            </a:fld>
            <a:endParaRPr lang="en-US"/>
          </a:p>
        </p:txBody>
      </p:sp>
    </p:spTree>
    <p:extLst>
      <p:ext uri="{BB962C8B-B14F-4D97-AF65-F5344CB8AC3E}">
        <p14:creationId xmlns:p14="http://schemas.microsoft.com/office/powerpoint/2010/main" val="212413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Josie</a:t>
            </a:r>
          </a:p>
        </p:txBody>
      </p:sp>
      <p:sp>
        <p:nvSpPr>
          <p:cNvPr id="4" name="Slide Number Placeholder 3"/>
          <p:cNvSpPr>
            <a:spLocks noGrp="1"/>
          </p:cNvSpPr>
          <p:nvPr>
            <p:ph type="sldNum" sz="quarter" idx="5"/>
          </p:nvPr>
        </p:nvSpPr>
        <p:spPr/>
        <p:txBody>
          <a:bodyPr/>
          <a:lstStyle/>
          <a:p>
            <a:fld id="{43C93B75-180B-46ED-8897-BEFA0E6E679A}" type="slidenum">
              <a:rPr lang="en-US"/>
              <a:t>12</a:t>
            </a:fld>
            <a:endParaRPr lang="en-US"/>
          </a:p>
        </p:txBody>
      </p:sp>
    </p:spTree>
    <p:extLst>
      <p:ext uri="{BB962C8B-B14F-4D97-AF65-F5344CB8AC3E}">
        <p14:creationId xmlns:p14="http://schemas.microsoft.com/office/powerpoint/2010/main" val="322825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Josie</a:t>
            </a:r>
          </a:p>
          <a:p>
            <a:pPr marL="171450" indent="-171450">
              <a:buFont typeface="Calibri"/>
              <a:buChar char="-"/>
            </a:pPr>
            <a:r>
              <a:rPr lang="en-US">
                <a:ea typeface="Calibri"/>
                <a:cs typeface="Calibri"/>
              </a:rPr>
              <a:t>Revenue Package</a:t>
            </a:r>
            <a:endParaRPr lang="en-US"/>
          </a:p>
          <a:p>
            <a:pPr marL="171450" indent="-171450">
              <a:buFont typeface="Calibri"/>
              <a:buChar char="-"/>
            </a:pPr>
            <a:r>
              <a:rPr lang="en-US"/>
              <a:t>The final version of the CTC was a negotiation between the Senate and the Governor's Office. </a:t>
            </a:r>
            <a:endParaRPr lang="en-US">
              <a:ea typeface="Calibri"/>
              <a:cs typeface="Calibri" panose="020F0502020204030204"/>
            </a:endParaRPr>
          </a:p>
          <a:p>
            <a:pPr marL="171450" indent="-171450">
              <a:buFont typeface="Calibri"/>
              <a:buChar char="-"/>
            </a:pPr>
            <a:r>
              <a:rPr lang="en-US"/>
              <a:t>The Senate pushed for as high a dollar amount as possible and that turned into $150 million over this tax season and next, and $100 million annually thereafter. </a:t>
            </a:r>
          </a:p>
          <a:p>
            <a:pPr marL="171450" indent="-171450">
              <a:buFont typeface="Calibri"/>
              <a:buChar char="-"/>
            </a:pPr>
            <a:r>
              <a:rPr lang="en-US"/>
              <a:t>The Credit is roughly $300-$600 depending on how many dependents you have and tied to the EITC - if you earn the EITC and have a child under 12, your credit is "boosted". </a:t>
            </a:r>
          </a:p>
          <a:p>
            <a:pPr marL="171450" indent="-171450">
              <a:buFont typeface="Calibri"/>
              <a:buChar char="-"/>
            </a:pPr>
            <a:r>
              <a:rPr lang="en-US"/>
              <a:t>This is inclusive of ITIN filers, disabled adult dependents, and senior care.  </a:t>
            </a:r>
            <a:endParaRPr lang="en-US">
              <a:cs typeface="Calibri"/>
            </a:endParaRPr>
          </a:p>
          <a:p>
            <a:br>
              <a:rPr lang="en-US"/>
            </a:b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3C93B75-180B-46ED-8897-BEFA0E6E679A}" type="slidenum">
              <a:rPr lang="en-US"/>
              <a:t>13</a:t>
            </a:fld>
            <a:endParaRPr lang="en-US"/>
          </a:p>
        </p:txBody>
      </p:sp>
    </p:spTree>
    <p:extLst>
      <p:ext uri="{BB962C8B-B14F-4D97-AF65-F5344CB8AC3E}">
        <p14:creationId xmlns:p14="http://schemas.microsoft.com/office/powerpoint/2010/main" val="339801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Josie </a:t>
            </a:r>
          </a:p>
          <a:p>
            <a:pPr marL="171450" indent="-171450">
              <a:buFont typeface="Calibri"/>
              <a:buChar char="-"/>
            </a:pPr>
            <a:r>
              <a:rPr lang="en-US" dirty="0"/>
              <a:t>IAFC also partnered with </a:t>
            </a:r>
            <a:r>
              <a:rPr lang="en-US" b="1" u="sng" dirty="0">
                <a:hlinkClick r:id="rId3"/>
              </a:rPr>
              <a:t>Representative Nabeela Syed (D-51st)</a:t>
            </a:r>
            <a:r>
              <a:rPr lang="en-US" dirty="0"/>
              <a:t> on </a:t>
            </a:r>
            <a:r>
              <a:rPr lang="en-US" b="1" u="sng" dirty="0">
                <a:hlinkClick r:id="rId4"/>
              </a:rPr>
              <a:t>HB814</a:t>
            </a:r>
            <a:r>
              <a:rPr lang="en-US" dirty="0"/>
              <a:t> which would allow community engagement in IDHS’ Staffing and Salary survey. This bill would require IDHS to gather biennial input from community partners, educators, and providers to, at minimum, update the survey every four years. This collaborative approach would enable IDHS to collect data on recruitment and retention challenges in the child care field and more effectively design tailored strategies to address them, such as the potential expansion of CCAP to support early childhood educators. The bill passed the House but did not have enough time to pass the Senate. IAFC will pursue strategies to pass this bill during veto session.</a:t>
            </a:r>
            <a:endParaRPr lang="en-US" dirty="0">
              <a:cs typeface="Calibri"/>
            </a:endParaRPr>
          </a:p>
          <a:p>
            <a:pPr marL="171450" indent="-171450">
              <a:buFont typeface="Calibri"/>
              <a:buChar char="-"/>
            </a:pPr>
            <a:r>
              <a:rPr lang="en-US" dirty="0">
                <a:ea typeface="Calibri"/>
                <a:cs typeface="Calibri"/>
              </a:rPr>
              <a:t>Right now they are only allowed to go through DCFS to collect fingerprinting for background checks, providers would have to incur the cost of using the third party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14</a:t>
            </a:fld>
            <a:endParaRPr lang="en-US"/>
          </a:p>
        </p:txBody>
      </p:sp>
    </p:spTree>
    <p:extLst>
      <p:ext uri="{BB962C8B-B14F-4D97-AF65-F5344CB8AC3E}">
        <p14:creationId xmlns:p14="http://schemas.microsoft.com/office/powerpoint/2010/main" val="219923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Angela</a:t>
            </a:r>
          </a:p>
        </p:txBody>
      </p:sp>
      <p:sp>
        <p:nvSpPr>
          <p:cNvPr id="4" name="Slide Number Placeholder 3"/>
          <p:cNvSpPr>
            <a:spLocks noGrp="1"/>
          </p:cNvSpPr>
          <p:nvPr>
            <p:ph type="sldNum" sz="quarter" idx="5"/>
          </p:nvPr>
        </p:nvSpPr>
        <p:spPr/>
        <p:txBody>
          <a:bodyPr/>
          <a:lstStyle/>
          <a:p>
            <a:fld id="{D8EA29AB-21C9-4919-B4B0-D03930D10625}" type="slidenum">
              <a:rPr lang="en-US" smtClean="0"/>
              <a:t>16</a:t>
            </a:fld>
            <a:endParaRPr lang="en-US"/>
          </a:p>
        </p:txBody>
      </p:sp>
    </p:spTree>
    <p:extLst>
      <p:ext uri="{BB962C8B-B14F-4D97-AF65-F5344CB8AC3E}">
        <p14:creationId xmlns:p14="http://schemas.microsoft.com/office/powerpoint/2010/main" val="298146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Angela</a:t>
            </a:r>
          </a:p>
        </p:txBody>
      </p:sp>
      <p:sp>
        <p:nvSpPr>
          <p:cNvPr id="4" name="Slide Number Placeholder 3"/>
          <p:cNvSpPr>
            <a:spLocks noGrp="1"/>
          </p:cNvSpPr>
          <p:nvPr>
            <p:ph type="sldNum" sz="quarter" idx="5"/>
          </p:nvPr>
        </p:nvSpPr>
        <p:spPr/>
        <p:txBody>
          <a:bodyPr/>
          <a:lstStyle/>
          <a:p>
            <a:fld id="{D8EA29AB-21C9-4919-B4B0-D03930D10625}" type="slidenum">
              <a:rPr lang="en-US" smtClean="0"/>
              <a:t>17</a:t>
            </a:fld>
            <a:endParaRPr lang="en-US"/>
          </a:p>
        </p:txBody>
      </p:sp>
    </p:spTree>
    <p:extLst>
      <p:ext uri="{BB962C8B-B14F-4D97-AF65-F5344CB8AC3E}">
        <p14:creationId xmlns:p14="http://schemas.microsoft.com/office/powerpoint/2010/main" val="305254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8EA29AB-21C9-4919-B4B0-D03930D10625}" type="slidenum">
              <a:rPr lang="en-US" smtClean="0"/>
              <a:t>18</a:t>
            </a:fld>
            <a:endParaRPr lang="en-US"/>
          </a:p>
        </p:txBody>
      </p:sp>
    </p:spTree>
    <p:extLst>
      <p:ext uri="{BB962C8B-B14F-4D97-AF65-F5344CB8AC3E}">
        <p14:creationId xmlns:p14="http://schemas.microsoft.com/office/powerpoint/2010/main" val="197099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8EA29AB-21C9-4919-B4B0-D03930D10625}" type="slidenum">
              <a:rPr lang="en-US" smtClean="0"/>
              <a:t>19</a:t>
            </a:fld>
            <a:endParaRPr lang="en-US"/>
          </a:p>
        </p:txBody>
      </p:sp>
    </p:spTree>
    <p:extLst>
      <p:ext uri="{BB962C8B-B14F-4D97-AF65-F5344CB8AC3E}">
        <p14:creationId xmlns:p14="http://schemas.microsoft.com/office/powerpoint/2010/main" val="1246867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8EA29AB-21C9-4919-B4B0-D03930D10625}" type="slidenum">
              <a:rPr lang="en-US" smtClean="0"/>
              <a:t>20</a:t>
            </a:fld>
            <a:endParaRPr lang="en-US"/>
          </a:p>
        </p:txBody>
      </p:sp>
    </p:spTree>
    <p:extLst>
      <p:ext uri="{BB962C8B-B14F-4D97-AF65-F5344CB8AC3E}">
        <p14:creationId xmlns:p14="http://schemas.microsoft.com/office/powerpoint/2010/main" val="24626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Michael</a:t>
            </a:r>
          </a:p>
        </p:txBody>
      </p:sp>
      <p:sp>
        <p:nvSpPr>
          <p:cNvPr id="4" name="Slide Number Placeholder 3"/>
          <p:cNvSpPr>
            <a:spLocks noGrp="1"/>
          </p:cNvSpPr>
          <p:nvPr>
            <p:ph type="sldNum" sz="quarter" idx="5"/>
          </p:nvPr>
        </p:nvSpPr>
        <p:spPr/>
        <p:txBody>
          <a:bodyPr/>
          <a:lstStyle/>
          <a:p>
            <a:fld id="{43C93B75-180B-46ED-8897-BEFA0E6E679A}" type="slidenum">
              <a:t>2</a:t>
            </a:fld>
            <a:endParaRPr lang="en-US"/>
          </a:p>
        </p:txBody>
      </p:sp>
    </p:spTree>
    <p:extLst>
      <p:ext uri="{BB962C8B-B14F-4D97-AF65-F5344CB8AC3E}">
        <p14:creationId xmlns:p14="http://schemas.microsoft.com/office/powerpoint/2010/main" val="224502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ct val="20000"/>
              </a:spcBef>
              <a:buFont typeface="Arial"/>
              <a:buChar char="•"/>
            </a:pP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8EA29AB-21C9-4919-B4B0-D03930D10625}" type="slidenum">
              <a:rPr lang="en-US" smtClean="0"/>
              <a:t>22</a:t>
            </a:fld>
            <a:endParaRPr lang="en-US"/>
          </a:p>
        </p:txBody>
      </p:sp>
    </p:spTree>
    <p:extLst>
      <p:ext uri="{BB962C8B-B14F-4D97-AF65-F5344CB8AC3E}">
        <p14:creationId xmlns:p14="http://schemas.microsoft.com/office/powerpoint/2010/main" val="156728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982C-73A5-768A-CF4C-0988AFFA8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F2FE6-934F-1F65-3FEA-B0B60BB53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5E05D-ACCE-0EB6-803B-AD255280144A}"/>
              </a:ext>
            </a:extLst>
          </p:cNvPr>
          <p:cNvSpPr>
            <a:spLocks noGrp="1"/>
          </p:cNvSpPr>
          <p:nvPr>
            <p:ph type="body" idx="1"/>
          </p:nvPr>
        </p:nvSpPr>
        <p:spPr/>
        <p:txBody>
          <a:bodyPr/>
          <a:lstStyle/>
          <a:p>
            <a:r>
              <a:rPr lang="en-US"/>
              <a:t>Pritzker’s next big move was in October 2023, when he held a press conference at the Carole Robertson Center for Learning in Chicago and shared his plans to sign an executive order to create a new agency for early childhood </a:t>
            </a:r>
          </a:p>
        </p:txBody>
      </p:sp>
      <p:sp>
        <p:nvSpPr>
          <p:cNvPr id="4" name="Slide Number Placeholder 3">
            <a:extLst>
              <a:ext uri="{FF2B5EF4-FFF2-40B4-BE49-F238E27FC236}">
                <a16:creationId xmlns:a16="http://schemas.microsoft.com/office/drawing/2014/main" id="{133C4F9A-87B3-A4F5-A21E-4B5B124E62A3}"/>
              </a:ext>
            </a:extLst>
          </p:cNvPr>
          <p:cNvSpPr>
            <a:spLocks noGrp="1"/>
          </p:cNvSpPr>
          <p:nvPr>
            <p:ph type="sldNum" sz="quarter" idx="5"/>
          </p:nvPr>
        </p:nvSpPr>
        <p:spPr/>
        <p:txBody>
          <a:bodyPr/>
          <a:lstStyle/>
          <a:p>
            <a:fld id="{2834B9E9-10CF-474F-A6C1-BF77E28E265E}" type="slidenum">
              <a:rPr lang="en-US" smtClean="0"/>
              <a:t>23</a:t>
            </a:fld>
            <a:endParaRPr lang="en-US"/>
          </a:p>
        </p:txBody>
      </p:sp>
    </p:spTree>
    <p:extLst>
      <p:ext uri="{BB962C8B-B14F-4D97-AF65-F5344CB8AC3E}">
        <p14:creationId xmlns:p14="http://schemas.microsoft.com/office/powerpoint/2010/main" val="3832586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https://padlet.com/michaelmtkim/what-policy-change-would-you-like-to-see-next-legislative-se-yw3fg0vxesgw0dw6</a:t>
            </a:r>
          </a:p>
          <a:p>
            <a:endParaRPr lang="en-US" dirty="0"/>
          </a:p>
        </p:txBody>
      </p:sp>
      <p:sp>
        <p:nvSpPr>
          <p:cNvPr id="4" name="Slide Number Placeholder 3"/>
          <p:cNvSpPr>
            <a:spLocks noGrp="1"/>
          </p:cNvSpPr>
          <p:nvPr>
            <p:ph type="sldNum" sz="quarter" idx="5"/>
          </p:nvPr>
        </p:nvSpPr>
        <p:spPr/>
        <p:txBody>
          <a:bodyPr/>
          <a:lstStyle/>
          <a:p>
            <a:fld id="{43C93B75-180B-46ED-8897-BEFA0E6E679A}" type="slidenum">
              <a:rPr lang="en-US" smtClean="0"/>
              <a:t>26</a:t>
            </a:fld>
            <a:endParaRPr lang="en-US"/>
          </a:p>
        </p:txBody>
      </p:sp>
    </p:spTree>
    <p:extLst>
      <p:ext uri="{BB962C8B-B14F-4D97-AF65-F5344CB8AC3E}">
        <p14:creationId xmlns:p14="http://schemas.microsoft.com/office/powerpoint/2010/main" val="295070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https://padlet.com/michaelmtkim/what-are-important-considerations-for-you-either-as-a-parent-5l99gctr9kx8cm2b</a:t>
            </a:r>
          </a:p>
          <a:p>
            <a:endParaRPr lang="en-US" dirty="0"/>
          </a:p>
        </p:txBody>
      </p:sp>
      <p:sp>
        <p:nvSpPr>
          <p:cNvPr id="4" name="Slide Number Placeholder 3"/>
          <p:cNvSpPr>
            <a:spLocks noGrp="1"/>
          </p:cNvSpPr>
          <p:nvPr>
            <p:ph type="sldNum" sz="quarter" idx="5"/>
          </p:nvPr>
        </p:nvSpPr>
        <p:spPr/>
        <p:txBody>
          <a:bodyPr/>
          <a:lstStyle/>
          <a:p>
            <a:fld id="{43C93B75-180B-46ED-8897-BEFA0E6E679A}" type="slidenum">
              <a:rPr lang="en-US" smtClean="0"/>
              <a:t>27</a:t>
            </a:fld>
            <a:endParaRPr lang="en-US"/>
          </a:p>
        </p:txBody>
      </p:sp>
    </p:spTree>
    <p:extLst>
      <p:ext uri="{BB962C8B-B14F-4D97-AF65-F5344CB8AC3E}">
        <p14:creationId xmlns:p14="http://schemas.microsoft.com/office/powerpoint/2010/main" val="228787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p>
        </p:txBody>
      </p:sp>
      <p:sp>
        <p:nvSpPr>
          <p:cNvPr id="4" name="Slide Number Placeholder 3"/>
          <p:cNvSpPr>
            <a:spLocks noGrp="1"/>
          </p:cNvSpPr>
          <p:nvPr>
            <p:ph type="sldNum" sz="quarter" idx="5"/>
          </p:nvPr>
        </p:nvSpPr>
        <p:spPr/>
        <p:txBody>
          <a:bodyPr/>
          <a:lstStyle/>
          <a:p>
            <a:fld id="{43C93B75-180B-46ED-8897-BEFA0E6E679A}" type="slidenum">
              <a:rPr lang="en-US" smtClean="0"/>
              <a:t>28</a:t>
            </a:fld>
            <a:endParaRPr lang="en-US"/>
          </a:p>
        </p:txBody>
      </p:sp>
    </p:spTree>
    <p:extLst>
      <p:ext uri="{BB962C8B-B14F-4D97-AF65-F5344CB8AC3E}">
        <p14:creationId xmlns:p14="http://schemas.microsoft.com/office/powerpoint/2010/main" val="4004627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p>
        </p:txBody>
      </p:sp>
      <p:sp>
        <p:nvSpPr>
          <p:cNvPr id="4" name="Slide Number Placeholder 3"/>
          <p:cNvSpPr>
            <a:spLocks noGrp="1"/>
          </p:cNvSpPr>
          <p:nvPr>
            <p:ph type="sldNum" sz="quarter" idx="5"/>
          </p:nvPr>
        </p:nvSpPr>
        <p:spPr/>
        <p:txBody>
          <a:bodyPr/>
          <a:lstStyle/>
          <a:p>
            <a:fld id="{43C93B75-180B-46ED-8897-BEFA0E6E679A}" type="slidenum">
              <a:rPr lang="en-US" smtClean="0"/>
              <a:t>29</a:t>
            </a:fld>
            <a:endParaRPr lang="en-US"/>
          </a:p>
        </p:txBody>
      </p:sp>
    </p:spTree>
    <p:extLst>
      <p:ext uri="{BB962C8B-B14F-4D97-AF65-F5344CB8AC3E}">
        <p14:creationId xmlns:p14="http://schemas.microsoft.com/office/powerpoint/2010/main" val="177913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Josie</a:t>
            </a:r>
          </a:p>
          <a:p>
            <a:endParaRPr lang="en-US">
              <a:ea typeface="Calibri"/>
              <a:cs typeface="Calibri"/>
            </a:endParaRPr>
          </a:p>
          <a:p>
            <a:r>
              <a:rPr lang="en-US">
                <a:ea typeface="Calibri"/>
                <a:cs typeface="Calibri"/>
              </a:rPr>
              <a:t>Michael to put this in the chat box. </a:t>
            </a:r>
          </a:p>
          <a:p>
            <a:endParaRPr lang="en-US"/>
          </a:p>
          <a:p>
            <a:r>
              <a:rPr lang="en-US"/>
              <a:t>Open Position - </a:t>
            </a:r>
            <a:r>
              <a:rPr lang="en-US">
                <a:hlinkClick r:id="rId3"/>
              </a:rPr>
              <a:t>https://actforchildren.hrmdirect.com/employment/openings.php?internal=651</a:t>
            </a:r>
            <a:r>
              <a:rPr lang="en-US"/>
              <a:t> </a:t>
            </a:r>
            <a:endParaRPr lang="en-US">
              <a:ea typeface="Calibri"/>
              <a:cs typeface="Calibri"/>
            </a:endParaRPr>
          </a:p>
          <a:p>
            <a:r>
              <a:rPr lang="en-US">
                <a:ea typeface="Calibri"/>
                <a:cs typeface="Calibri"/>
              </a:rPr>
              <a:t>Right to Care - </a:t>
            </a:r>
            <a:r>
              <a:rPr lang="en-US">
                <a:hlinkClick r:id="rId4"/>
              </a:rPr>
              <a:t>https://www.righttocareil.com/</a:t>
            </a:r>
            <a:endParaRPr lang="en-US">
              <a:ea typeface="Calibri"/>
              <a:cs typeface="Calibri"/>
              <a:hlinkClick r:id="" action="ppaction://noaction"/>
            </a:endParaRPr>
          </a:p>
          <a:p>
            <a:r>
              <a:rPr lang="en-US" err="1">
                <a:ea typeface="Calibri"/>
                <a:cs typeface="Calibri"/>
              </a:rPr>
              <a:t>eAdvocate</a:t>
            </a:r>
            <a:r>
              <a:rPr lang="en-US">
                <a:ea typeface="Calibri"/>
                <a:cs typeface="Calibri"/>
              </a:rPr>
              <a:t> - </a:t>
            </a:r>
            <a:r>
              <a:rPr lang="en-US">
                <a:hlinkClick r:id="rId5"/>
              </a:rPr>
              <a:t>https://www.actforchildren.org/champion/join-movement/e-advocate</a:t>
            </a:r>
            <a:r>
              <a:rPr lang="en-US"/>
              <a:t> </a:t>
            </a:r>
            <a:endParaRPr lang="en-US">
              <a:cs typeface="Calibri"/>
            </a:endParaRPr>
          </a:p>
          <a:p>
            <a:endParaRPr lang="en-US">
              <a:ea typeface="Calibri" panose="020F0502020204030204"/>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30</a:t>
            </a:fld>
            <a:endParaRPr lang="en-US"/>
          </a:p>
        </p:txBody>
      </p:sp>
    </p:spTree>
    <p:extLst>
      <p:ext uri="{BB962C8B-B14F-4D97-AF65-F5344CB8AC3E}">
        <p14:creationId xmlns:p14="http://schemas.microsoft.com/office/powerpoint/2010/main" val="3050791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Josie </a:t>
            </a:r>
          </a:p>
        </p:txBody>
      </p:sp>
      <p:sp>
        <p:nvSpPr>
          <p:cNvPr id="4" name="Slide Number Placeholder 3"/>
          <p:cNvSpPr>
            <a:spLocks noGrp="1"/>
          </p:cNvSpPr>
          <p:nvPr>
            <p:ph type="sldNum" sz="quarter" idx="5"/>
          </p:nvPr>
        </p:nvSpPr>
        <p:spPr/>
        <p:txBody>
          <a:bodyPr/>
          <a:lstStyle/>
          <a:p>
            <a:fld id="{43C93B75-180B-46ED-8897-BEFA0E6E679A}" type="slidenum">
              <a:rPr lang="en-US"/>
              <a:t>31</a:t>
            </a:fld>
            <a:endParaRPr lang="en-US"/>
          </a:p>
        </p:txBody>
      </p:sp>
    </p:spTree>
    <p:extLst>
      <p:ext uri="{BB962C8B-B14F-4D97-AF65-F5344CB8AC3E}">
        <p14:creationId xmlns:p14="http://schemas.microsoft.com/office/powerpoint/2010/main" val="231423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Josie</a:t>
            </a:r>
          </a:p>
        </p:txBody>
      </p:sp>
      <p:sp>
        <p:nvSpPr>
          <p:cNvPr id="4" name="Slide Number Placeholder 3"/>
          <p:cNvSpPr>
            <a:spLocks noGrp="1"/>
          </p:cNvSpPr>
          <p:nvPr>
            <p:ph type="sldNum" sz="quarter" idx="5"/>
          </p:nvPr>
        </p:nvSpPr>
        <p:spPr/>
        <p:txBody>
          <a:bodyPr/>
          <a:lstStyle/>
          <a:p>
            <a:fld id="{43C93B75-180B-46ED-8897-BEFA0E6E679A}" type="slidenum">
              <a:rPr lang="en-US"/>
              <a:t>3</a:t>
            </a:fld>
            <a:endParaRPr lang="en-US"/>
          </a:p>
        </p:txBody>
      </p:sp>
    </p:spTree>
    <p:extLst>
      <p:ext uri="{BB962C8B-B14F-4D97-AF65-F5344CB8AC3E}">
        <p14:creationId xmlns:p14="http://schemas.microsoft.com/office/powerpoint/2010/main" val="394402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a:rPr>
              <a:t>Michael </a:t>
            </a:r>
          </a:p>
          <a:p>
            <a:pPr marL="171450" indent="-171450">
              <a:buFont typeface="Calibri"/>
              <a:buChar char="-"/>
            </a:pPr>
            <a:r>
              <a:rPr lang="en-US"/>
              <a:t>Total state budget Increase of $3 billion from FY24</a:t>
            </a:r>
            <a:endParaRPr lang="en-US">
              <a:ea typeface="Calibri"/>
              <a:cs typeface="Calibri"/>
            </a:endParaRPr>
          </a:p>
          <a:p>
            <a:pPr marL="171450" indent="-171450">
              <a:buFont typeface="Calibri,Sans-Serif"/>
              <a:buChar char="-"/>
            </a:pPr>
            <a:r>
              <a:rPr lang="en-US"/>
              <a:t>To keep last years momentum going, ECE advocates decided to ask for an initial 20% increase across the board.</a:t>
            </a:r>
            <a:endParaRPr lang="en-US">
              <a:ea typeface="Calibri" panose="020F0502020204030204"/>
              <a:cs typeface="Calibri" panose="020F0502020204030204"/>
            </a:endParaRPr>
          </a:p>
          <a:p>
            <a:pPr marL="171450" indent="-171450">
              <a:buFont typeface="Calibri"/>
              <a:buChar char="-"/>
            </a:pPr>
            <a:r>
              <a:rPr lang="en-US"/>
              <a:t>Even though this is a decrease from what we asked, getting an 18 percent increase in a tight budget year was a big accomplishment.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4</a:t>
            </a:fld>
            <a:endParaRPr lang="en-US"/>
          </a:p>
        </p:txBody>
      </p:sp>
    </p:spTree>
    <p:extLst>
      <p:ext uri="{BB962C8B-B14F-4D97-AF65-F5344CB8AC3E}">
        <p14:creationId xmlns:p14="http://schemas.microsoft.com/office/powerpoint/2010/main" val="49168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Michael </a:t>
            </a:r>
          </a:p>
          <a:p>
            <a:endParaRPr lang="en-US" dirty="0">
              <a:ea typeface="Calibri"/>
              <a:cs typeface="Calibri"/>
            </a:endParaRPr>
          </a:p>
          <a:p>
            <a:pPr marL="171450" indent="-171450">
              <a:buFont typeface="Calibri"/>
              <a:buChar char="-"/>
            </a:pPr>
            <a:r>
              <a:rPr lang="en-US" dirty="0"/>
              <a:t>Last year was the Smart Start Transition grants which were focused on investing in the workforce and prepare to raise wages </a:t>
            </a:r>
          </a:p>
          <a:p>
            <a:pPr marL="171450" indent="-171450">
              <a:buFont typeface="Calibri"/>
              <a:buChar char="-"/>
            </a:pPr>
            <a:r>
              <a:rPr lang="en-US" dirty="0"/>
              <a:t>This year, it transitioned to the Smart Start Workforce Grant which will be focused primary on raising wages for early childhood field. </a:t>
            </a:r>
            <a:endParaRPr lang="en-US" dirty="0">
              <a:ea typeface="Calibri"/>
              <a:cs typeface="Calibri"/>
            </a:endParaRPr>
          </a:p>
          <a:p>
            <a:pPr marL="171450" indent="-171450">
              <a:buFont typeface="Calibri"/>
              <a:buChar char="-"/>
            </a:pPr>
            <a:r>
              <a:rPr lang="en-US" dirty="0"/>
              <a:t>Quality Improvement Grants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3C93B75-180B-46ED-8897-BEFA0E6E679A}" type="slidenum">
              <a:rPr lang="en-US"/>
              <a:t>5</a:t>
            </a:fld>
            <a:endParaRPr lang="en-US"/>
          </a:p>
        </p:txBody>
      </p:sp>
    </p:spTree>
    <p:extLst>
      <p:ext uri="{BB962C8B-B14F-4D97-AF65-F5344CB8AC3E}">
        <p14:creationId xmlns:p14="http://schemas.microsoft.com/office/powerpoint/2010/main" val="119290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Michael </a:t>
            </a:r>
          </a:p>
        </p:txBody>
      </p:sp>
      <p:sp>
        <p:nvSpPr>
          <p:cNvPr id="4" name="Slide Number Placeholder 3"/>
          <p:cNvSpPr>
            <a:spLocks noGrp="1"/>
          </p:cNvSpPr>
          <p:nvPr>
            <p:ph type="sldNum" sz="quarter" idx="5"/>
          </p:nvPr>
        </p:nvSpPr>
        <p:spPr/>
        <p:txBody>
          <a:bodyPr/>
          <a:lstStyle/>
          <a:p>
            <a:fld id="{43C93B75-180B-46ED-8897-BEFA0E6E679A}" type="slidenum">
              <a:rPr lang="en-US"/>
              <a:t>6</a:t>
            </a:fld>
            <a:endParaRPr lang="en-US"/>
          </a:p>
        </p:txBody>
      </p:sp>
    </p:spTree>
    <p:extLst>
      <p:ext uri="{BB962C8B-B14F-4D97-AF65-F5344CB8AC3E}">
        <p14:creationId xmlns:p14="http://schemas.microsoft.com/office/powerpoint/2010/main" val="317189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Michael </a:t>
            </a:r>
          </a:p>
          <a:p>
            <a:pPr marL="171450" indent="-171450">
              <a:buFont typeface="Calibri"/>
              <a:buChar char="-"/>
            </a:pPr>
            <a:r>
              <a:rPr lang="en-US"/>
              <a:t>FY25 ask for EI was $40 million, which would have helped with a 10% provider reimbursement rate increase and address service coordination challenges such as canceled appointment and milage/gas for each visit.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3C93B75-180B-46ED-8897-BEFA0E6E679A}" type="slidenum">
              <a:rPr lang="en-US"/>
              <a:t>7</a:t>
            </a:fld>
            <a:endParaRPr lang="en-US"/>
          </a:p>
        </p:txBody>
      </p:sp>
    </p:spTree>
    <p:extLst>
      <p:ext uri="{BB962C8B-B14F-4D97-AF65-F5344CB8AC3E}">
        <p14:creationId xmlns:p14="http://schemas.microsoft.com/office/powerpoint/2010/main" val="218304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Michael </a:t>
            </a:r>
            <a:endParaRPr lang="en-US"/>
          </a:p>
        </p:txBody>
      </p:sp>
      <p:sp>
        <p:nvSpPr>
          <p:cNvPr id="4" name="Slide Number Placeholder 3"/>
          <p:cNvSpPr>
            <a:spLocks noGrp="1"/>
          </p:cNvSpPr>
          <p:nvPr>
            <p:ph type="sldNum" sz="quarter" idx="5"/>
          </p:nvPr>
        </p:nvSpPr>
        <p:spPr/>
        <p:txBody>
          <a:bodyPr/>
          <a:lstStyle/>
          <a:p>
            <a:fld id="{43C93B75-180B-46ED-8897-BEFA0E6E679A}" type="slidenum">
              <a:rPr lang="en-US" smtClean="0"/>
              <a:t>8</a:t>
            </a:fld>
            <a:endParaRPr lang="en-US"/>
          </a:p>
        </p:txBody>
      </p:sp>
    </p:spTree>
    <p:extLst>
      <p:ext uri="{BB962C8B-B14F-4D97-AF65-F5344CB8AC3E}">
        <p14:creationId xmlns:p14="http://schemas.microsoft.com/office/powerpoint/2010/main" val="383232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a:t>
            </a:r>
          </a:p>
        </p:txBody>
      </p:sp>
      <p:sp>
        <p:nvSpPr>
          <p:cNvPr id="4" name="Slide Number Placeholder 3"/>
          <p:cNvSpPr>
            <a:spLocks noGrp="1"/>
          </p:cNvSpPr>
          <p:nvPr>
            <p:ph type="sldNum" sz="quarter" idx="5"/>
          </p:nvPr>
        </p:nvSpPr>
        <p:spPr/>
        <p:txBody>
          <a:bodyPr/>
          <a:lstStyle/>
          <a:p>
            <a:fld id="{43C93B75-180B-46ED-8897-BEFA0E6E679A}" type="slidenum">
              <a:rPr lang="en-US"/>
              <a:t>9</a:t>
            </a:fld>
            <a:endParaRPr lang="en-US"/>
          </a:p>
        </p:txBody>
      </p:sp>
    </p:spTree>
    <p:extLst>
      <p:ext uri="{BB962C8B-B14F-4D97-AF65-F5344CB8AC3E}">
        <p14:creationId xmlns:p14="http://schemas.microsoft.com/office/powerpoint/2010/main" val="1942038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371FDE-7A48-4725-877E-3606F4BA13D1}"/>
              </a:ext>
            </a:extLst>
          </p:cNvPr>
          <p:cNvSpPr/>
          <p:nvPr userDrawn="1"/>
        </p:nvSpPr>
        <p:spPr>
          <a:xfrm>
            <a:off x="0" y="-42168"/>
            <a:ext cx="18288000" cy="5372100"/>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 name="Title 1"/>
          <p:cNvSpPr>
            <a:spLocks noGrp="1"/>
          </p:cNvSpPr>
          <p:nvPr>
            <p:ph type="ctrTitle"/>
          </p:nvPr>
        </p:nvSpPr>
        <p:spPr>
          <a:xfrm>
            <a:off x="3886200" y="1638300"/>
            <a:ext cx="10439399" cy="1470025"/>
          </a:xfrm>
        </p:spPr>
        <p:txBody>
          <a:bodyPr>
            <a:noAutofit/>
          </a:bodyPr>
          <a:lstStyle>
            <a:lvl1pP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91200" y="3753842"/>
            <a:ext cx="6400800" cy="703858"/>
          </a:xfrm>
        </p:spPr>
        <p:txBody>
          <a:bodyPr/>
          <a:lstStyle>
            <a:lvl1pPr marL="0" indent="0" algn="ctr">
              <a:buNone/>
              <a:defRPr>
                <a:solidFill>
                  <a:srgbClr val="FFCB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3639800" y="9632690"/>
            <a:ext cx="2133600" cy="365125"/>
          </a:xfrm>
        </p:spPr>
        <p:txBody>
          <a:bodyPr/>
          <a:lstStyle>
            <a:lvl1pPr>
              <a:defRPr>
                <a:solidFill>
                  <a:srgbClr val="FFCB05"/>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a:xfrm>
            <a:off x="16078200" y="9632690"/>
            <a:ext cx="1878436" cy="365125"/>
          </a:xfrm>
        </p:spPr>
        <p:txBody>
          <a:bodyPr/>
          <a:lstStyle>
            <a:lvl1pPr>
              <a:defRPr>
                <a:solidFill>
                  <a:srgbClr val="FFCB05"/>
                </a:solidFill>
              </a:defRPr>
            </a:lvl1pPr>
          </a:lstStyle>
          <a:p>
            <a:endParaRPr lang="en-US"/>
          </a:p>
        </p:txBody>
      </p:sp>
      <p:pic>
        <p:nvPicPr>
          <p:cNvPr id="9" name="Picture 8">
            <a:extLst>
              <a:ext uri="{FF2B5EF4-FFF2-40B4-BE49-F238E27FC236}">
                <a16:creationId xmlns:a16="http://schemas.microsoft.com/office/drawing/2014/main" id="{75F553D5-7C86-43A6-9C5F-5870ECB3E2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5100" y="6134100"/>
            <a:ext cx="6297799" cy="3191923"/>
          </a:xfrm>
          <a:prstGeom prst="rect">
            <a:avLst/>
          </a:prstGeom>
        </p:spPr>
      </p:pic>
      <p:cxnSp>
        <p:nvCxnSpPr>
          <p:cNvPr id="18" name="Straight Connector 17">
            <a:extLst>
              <a:ext uri="{FF2B5EF4-FFF2-40B4-BE49-F238E27FC236}">
                <a16:creationId xmlns:a16="http://schemas.microsoft.com/office/drawing/2014/main" id="{075E8DED-6AFB-45C9-9389-5E6D94201346}"/>
              </a:ext>
            </a:extLst>
          </p:cNvPr>
          <p:cNvCxnSpPr/>
          <p:nvPr userDrawn="1"/>
        </p:nvCxnSpPr>
        <p:spPr>
          <a:xfrm>
            <a:off x="-76200" y="5337552"/>
            <a:ext cx="16372840" cy="0"/>
          </a:xfrm>
          <a:prstGeom prst="line">
            <a:avLst/>
          </a:prstGeom>
          <a:ln w="88900">
            <a:solidFill>
              <a:srgbClr val="FFCB05"/>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FE4EE0D2-77BD-4017-BBE3-7E64A8B6AA7D}"/>
              </a:ext>
            </a:extLst>
          </p:cNvPr>
          <p:cNvSpPr/>
          <p:nvPr userDrawn="1"/>
        </p:nvSpPr>
        <p:spPr>
          <a:xfrm rot="20871542">
            <a:off x="14883416" y="3842953"/>
            <a:ext cx="2831356" cy="2601092"/>
          </a:xfrm>
          <a:prstGeom prst="star5">
            <a:avLst/>
          </a:prstGeom>
          <a:solidFill>
            <a:srgbClr val="FFCB05"/>
          </a:solidFill>
          <a:ln>
            <a:noFill/>
          </a:ln>
          <a:effectLst>
            <a:outerShdw blurRad="254000" sx="106000" sy="106000" algn="ctr" rotWithShape="0">
              <a:schemeClr val="tx1">
                <a:lumMod val="50000"/>
                <a:lumOff val="50000"/>
                <a:alpha val="40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BDE15AD-4207-4A93-BBD6-E6DE91BEB71E}"/>
              </a:ext>
            </a:extLst>
          </p:cNvPr>
          <p:cNvCxnSpPr>
            <a:cxnSpLocks/>
          </p:cNvCxnSpPr>
          <p:nvPr userDrawn="1"/>
        </p:nvCxnSpPr>
        <p:spPr>
          <a:xfrm>
            <a:off x="16830040" y="5337552"/>
            <a:ext cx="1447800" cy="0"/>
          </a:xfrm>
          <a:prstGeom prst="line">
            <a:avLst/>
          </a:prstGeom>
          <a:ln w="88900">
            <a:solidFill>
              <a:srgbClr val="FFCB0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a:off x="17666970" y="-266700"/>
            <a:ext cx="171087"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a:off x="17830800" y="-896327"/>
            <a:ext cx="1482296" cy="12232054"/>
          </a:xfrm>
          <a:prstGeom prst="rect">
            <a:avLst/>
          </a:prstGeom>
          <a:solidFill>
            <a:srgbClr val="975CA5"/>
          </a:solidFill>
        </p:spPr>
      </p:sp>
      <p:sp>
        <p:nvSpPr>
          <p:cNvPr id="2" name="Title 1"/>
          <p:cNvSpPr>
            <a:spLocks noGrp="1"/>
          </p:cNvSpPr>
          <p:nvPr>
            <p:ph type="title" hasCustomPrompt="1"/>
          </p:nvPr>
        </p:nvSpPr>
        <p:spPr>
          <a:xfrm>
            <a:off x="457200" y="1028700"/>
            <a:ext cx="169164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457200" y="3924300"/>
            <a:ext cx="7157752" cy="502919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462248" y="3170546"/>
            <a:ext cx="7157752" cy="601354"/>
          </a:xfrm>
          <a:prstGeom prst="rect">
            <a:avLst/>
          </a:prstGeom>
          <a:solidFill>
            <a:srgbClr val="FFCB05"/>
          </a:solidFill>
        </p:spPr>
      </p:sp>
      <p:pic>
        <p:nvPicPr>
          <p:cNvPr id="13" name="Picture 12" descr="A picture containing object&#10;&#10;Description automatically generated">
            <a:extLst>
              <a:ext uri="{FF2B5EF4-FFF2-40B4-BE49-F238E27FC236}">
                <a16:creationId xmlns:a16="http://schemas.microsoft.com/office/drawing/2014/main" id="{38691800-8208-43FF-B1AD-338AF2FDC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9334500"/>
            <a:ext cx="5118741" cy="695527"/>
          </a:xfrm>
          <a:prstGeom prst="rect">
            <a:avLst/>
          </a:prstGeom>
        </p:spPr>
      </p:pic>
      <p:sp>
        <p:nvSpPr>
          <p:cNvPr id="9" name="AutoShape 7">
            <a:extLst>
              <a:ext uri="{FF2B5EF4-FFF2-40B4-BE49-F238E27FC236}">
                <a16:creationId xmlns:a16="http://schemas.microsoft.com/office/drawing/2014/main" id="{3B6DE312-FCDD-4FBA-8183-99E1608090FF}"/>
              </a:ext>
            </a:extLst>
          </p:cNvPr>
          <p:cNvSpPr/>
          <p:nvPr userDrawn="1"/>
        </p:nvSpPr>
        <p:spPr>
          <a:xfrm>
            <a:off x="8686800" y="3170546"/>
            <a:ext cx="7157752" cy="601354"/>
          </a:xfrm>
          <a:prstGeom prst="rect">
            <a:avLst/>
          </a:prstGeom>
          <a:solidFill>
            <a:srgbClr val="FFCB05"/>
          </a:solidFill>
        </p:spPr>
      </p:sp>
      <p:sp>
        <p:nvSpPr>
          <p:cNvPr id="10" name="Content Placeholder 2">
            <a:extLst>
              <a:ext uri="{FF2B5EF4-FFF2-40B4-BE49-F238E27FC236}">
                <a16:creationId xmlns:a16="http://schemas.microsoft.com/office/drawing/2014/main" id="{D27B5F0B-CDA0-40D1-AB51-76B16955F14F}"/>
              </a:ext>
            </a:extLst>
          </p:cNvPr>
          <p:cNvSpPr>
            <a:spLocks noGrp="1"/>
          </p:cNvSpPr>
          <p:nvPr>
            <p:ph idx="10"/>
          </p:nvPr>
        </p:nvSpPr>
        <p:spPr>
          <a:xfrm>
            <a:off x="8686800" y="3924300"/>
            <a:ext cx="7157752" cy="501614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77E0C51-E35C-4391-9FF6-642371980020}"/>
              </a:ext>
            </a:extLst>
          </p:cNvPr>
          <p:cNvSpPr>
            <a:spLocks noGrp="1"/>
          </p:cNvSpPr>
          <p:nvPr>
            <p:ph type="body" idx="11"/>
          </p:nvPr>
        </p:nvSpPr>
        <p:spPr>
          <a:xfrm>
            <a:off x="761999" y="3170544"/>
            <a:ext cx="6629401" cy="601355"/>
          </a:xfrm>
        </p:spPr>
        <p:txBody>
          <a:bodyPr anchor="b">
            <a:normAutofit/>
          </a:bodyPr>
          <a:lstStyle>
            <a:lvl1pPr marL="0" indent="0" algn="ctr">
              <a:buNone/>
              <a:defRPr sz="36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B3FACB6-14FE-4E19-8CF5-139D3A06448A}"/>
              </a:ext>
            </a:extLst>
          </p:cNvPr>
          <p:cNvSpPr>
            <a:spLocks noGrp="1"/>
          </p:cNvSpPr>
          <p:nvPr>
            <p:ph type="body" idx="12"/>
          </p:nvPr>
        </p:nvSpPr>
        <p:spPr>
          <a:xfrm>
            <a:off x="8915400" y="3178792"/>
            <a:ext cx="6629401" cy="601355"/>
          </a:xfrm>
        </p:spPr>
        <p:txBody>
          <a:bodyPr anchor="b">
            <a:normAutofit/>
          </a:bodyPr>
          <a:lstStyle>
            <a:lvl1pPr marL="0" indent="0" algn="ctr">
              <a:buNone/>
              <a:defRPr sz="36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2562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AutoShape 2">
            <a:extLst>
              <a:ext uri="{FF2B5EF4-FFF2-40B4-BE49-F238E27FC236}">
                <a16:creationId xmlns:a16="http://schemas.microsoft.com/office/drawing/2014/main" id="{CAF188C9-7B83-49EA-8605-7A8286767B3E}"/>
              </a:ext>
            </a:extLst>
          </p:cNvPr>
          <p:cNvSpPr/>
          <p:nvPr userDrawn="1"/>
        </p:nvSpPr>
        <p:spPr>
          <a:xfrm rot="5400000">
            <a:off x="8582372" y="-814026"/>
            <a:ext cx="1157878" cy="18710578"/>
          </a:xfrm>
          <a:prstGeom prst="rect">
            <a:avLst/>
          </a:prstGeom>
          <a:solidFill>
            <a:srgbClr val="975CA5"/>
          </a:solidFill>
        </p:spPr>
      </p:sp>
      <p:sp>
        <p:nvSpPr>
          <p:cNvPr id="2" name="Title 1"/>
          <p:cNvSpPr>
            <a:spLocks noGrp="1"/>
          </p:cNvSpPr>
          <p:nvPr>
            <p:ph type="title" hasCustomPrompt="1"/>
          </p:nvPr>
        </p:nvSpPr>
        <p:spPr>
          <a:xfrm>
            <a:off x="7101840" y="1740295"/>
            <a:ext cx="98322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7086600" y="4160994"/>
            <a:ext cx="9829800" cy="348803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7086600" y="3709996"/>
            <a:ext cx="13122986" cy="138103"/>
          </a:xfrm>
          <a:prstGeom prst="rect">
            <a:avLst/>
          </a:prstGeom>
          <a:solidFill>
            <a:srgbClr val="FFCB05"/>
          </a:solidFill>
        </p:spPr>
      </p:sp>
      <p:sp>
        <p:nvSpPr>
          <p:cNvPr id="16" name="Content Placeholder 2">
            <a:extLst>
              <a:ext uri="{FF2B5EF4-FFF2-40B4-BE49-F238E27FC236}">
                <a16:creationId xmlns:a16="http://schemas.microsoft.com/office/drawing/2014/main" id="{FF9070E1-B27B-4E21-B999-E849FB0A0813}"/>
              </a:ext>
            </a:extLst>
          </p:cNvPr>
          <p:cNvSpPr>
            <a:spLocks noGrp="1"/>
          </p:cNvSpPr>
          <p:nvPr>
            <p:ph idx="13"/>
          </p:nvPr>
        </p:nvSpPr>
        <p:spPr>
          <a:xfrm>
            <a:off x="7086600" y="1028700"/>
            <a:ext cx="9832200" cy="637477"/>
          </a:xfrm>
        </p:spPr>
        <p:txBody>
          <a:bodyPr>
            <a:normAutofit/>
          </a:bodyPr>
          <a:lstStyle>
            <a:lvl1pPr marL="0" indent="0">
              <a:buNone/>
              <a:defRPr sz="3600">
                <a:solidFill>
                  <a:schemeClr val="tx1">
                    <a:lumMod val="65000"/>
                    <a:lumOff val="35000"/>
                  </a:schemeClr>
                </a:solidFill>
              </a:defRPr>
            </a:lvl1pPr>
            <a:lvl2pPr>
              <a:defRPr>
                <a:solidFill>
                  <a:srgbClr val="975CA5"/>
                </a:solidFill>
              </a:defRPr>
            </a:lvl2pPr>
            <a:lvl3pPr>
              <a:defRPr>
                <a:solidFill>
                  <a:srgbClr val="975CA5"/>
                </a:solidFill>
              </a:defRPr>
            </a:lvl3pPr>
            <a:lvl4pPr>
              <a:defRPr>
                <a:solidFill>
                  <a:srgbClr val="975CA5"/>
                </a:solidFill>
              </a:defRPr>
            </a:lvl4pPr>
            <a:lvl5pPr>
              <a:defRPr>
                <a:solidFill>
                  <a:srgbClr val="975CA5"/>
                </a:solidFill>
              </a:defRPr>
            </a:lvl5pPr>
          </a:lstStyle>
          <a:p>
            <a:pPr lvl="0"/>
            <a:r>
              <a:rPr lang="en-US"/>
              <a:t>Click to edit Master text styles</a:t>
            </a:r>
          </a:p>
        </p:txBody>
      </p:sp>
      <p:sp>
        <p:nvSpPr>
          <p:cNvPr id="15" name="Picture Placeholder 12">
            <a:extLst>
              <a:ext uri="{FF2B5EF4-FFF2-40B4-BE49-F238E27FC236}">
                <a16:creationId xmlns:a16="http://schemas.microsoft.com/office/drawing/2014/main" id="{C3EA6A35-0883-42CA-A8CC-66BC9CBE9BBE}"/>
              </a:ext>
            </a:extLst>
          </p:cNvPr>
          <p:cNvSpPr>
            <a:spLocks noGrp="1"/>
          </p:cNvSpPr>
          <p:nvPr>
            <p:ph type="pic" sz="quarter" idx="15"/>
          </p:nvPr>
        </p:nvSpPr>
        <p:spPr>
          <a:xfrm>
            <a:off x="1090436" y="1014397"/>
            <a:ext cx="5310364" cy="8091503"/>
          </a:xfrm>
        </p:spPr>
        <p:txBody>
          <a:bodyPr/>
          <a:lstStyle>
            <a:lvl1pPr>
              <a:buNone/>
              <a:defRPr>
                <a:solidFill>
                  <a:schemeClr val="bg2">
                    <a:lumMod val="10000"/>
                  </a:schemeClr>
                </a:solidFill>
              </a:defRPr>
            </a:lvl1pPr>
          </a:lstStyle>
          <a:p>
            <a:r>
              <a:rPr lang="en-US"/>
              <a:t>Click icon to add picture</a:t>
            </a:r>
            <a:endParaRPr/>
          </a:p>
        </p:txBody>
      </p:sp>
      <p:pic>
        <p:nvPicPr>
          <p:cNvPr id="10" name="Picture 9" descr="A picture containing object&#10;&#10;Description automatically generated">
            <a:extLst>
              <a:ext uri="{FF2B5EF4-FFF2-40B4-BE49-F238E27FC236}">
                <a16:creationId xmlns:a16="http://schemas.microsoft.com/office/drawing/2014/main" id="{4726E175-0499-48D4-999C-AAC7D1C7A3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36" y="9334500"/>
            <a:ext cx="5118741" cy="695527"/>
          </a:xfrm>
          <a:prstGeom prst="rect">
            <a:avLst/>
          </a:prstGeom>
        </p:spPr>
      </p:pic>
    </p:spTree>
    <p:extLst>
      <p:ext uri="{BB962C8B-B14F-4D97-AF65-F5344CB8AC3E}">
        <p14:creationId xmlns:p14="http://schemas.microsoft.com/office/powerpoint/2010/main" val="20113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2" name="AutoShape 2">
            <a:extLst>
              <a:ext uri="{FF2B5EF4-FFF2-40B4-BE49-F238E27FC236}">
                <a16:creationId xmlns:a16="http://schemas.microsoft.com/office/drawing/2014/main" id="{CAF188C9-7B83-49EA-8605-7A8286767B3E}"/>
              </a:ext>
            </a:extLst>
          </p:cNvPr>
          <p:cNvSpPr/>
          <p:nvPr userDrawn="1"/>
        </p:nvSpPr>
        <p:spPr>
          <a:xfrm rot="5400000">
            <a:off x="8582372" y="-814026"/>
            <a:ext cx="1157878" cy="18710578"/>
          </a:xfrm>
          <a:prstGeom prst="rect">
            <a:avLst/>
          </a:prstGeom>
          <a:solidFill>
            <a:srgbClr val="975CA5"/>
          </a:solidFill>
        </p:spPr>
      </p:sp>
      <p:sp>
        <p:nvSpPr>
          <p:cNvPr id="2" name="Title 1"/>
          <p:cNvSpPr>
            <a:spLocks noGrp="1"/>
          </p:cNvSpPr>
          <p:nvPr>
            <p:ph type="title" hasCustomPrompt="1"/>
          </p:nvPr>
        </p:nvSpPr>
        <p:spPr>
          <a:xfrm>
            <a:off x="4227900" y="791870"/>
            <a:ext cx="9832200" cy="1918581"/>
          </a:xfrm>
        </p:spPr>
        <p:txBody>
          <a:bodyPr>
            <a:noAutofit/>
          </a:bodyPr>
          <a:lstStyle>
            <a:lvl1pPr algn="ctr">
              <a:defRPr sz="6600" b="1">
                <a:solidFill>
                  <a:srgbClr val="975CA5"/>
                </a:solidFill>
              </a:defRPr>
            </a:lvl1pPr>
          </a:lstStyle>
          <a:p>
            <a:r>
              <a:rPr lang="en-US"/>
              <a:t>CLICK TO EDIT MASTER TITLE STYLE</a:t>
            </a:r>
          </a:p>
        </p:txBody>
      </p:sp>
      <p:sp>
        <p:nvSpPr>
          <p:cNvPr id="3" name="Content Placeholder 2"/>
          <p:cNvSpPr>
            <a:spLocks noGrp="1"/>
          </p:cNvSpPr>
          <p:nvPr>
            <p:ph idx="1"/>
          </p:nvPr>
        </p:nvSpPr>
        <p:spPr>
          <a:xfrm>
            <a:off x="2895600" y="2800948"/>
            <a:ext cx="12496800" cy="226635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1828800" y="5209647"/>
            <a:ext cx="14630400" cy="86253"/>
          </a:xfrm>
          <a:prstGeom prst="rect">
            <a:avLst/>
          </a:prstGeom>
          <a:solidFill>
            <a:srgbClr val="FFCB05"/>
          </a:solidFill>
        </p:spPr>
      </p:sp>
      <p:pic>
        <p:nvPicPr>
          <p:cNvPr id="10" name="Picture 9" descr="A picture containing object&#10;&#10;Description automatically generated">
            <a:extLst>
              <a:ext uri="{FF2B5EF4-FFF2-40B4-BE49-F238E27FC236}">
                <a16:creationId xmlns:a16="http://schemas.microsoft.com/office/drawing/2014/main" id="{4726E175-0499-48D4-999C-AAC7D1C7A3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36" y="9334500"/>
            <a:ext cx="5118741" cy="695527"/>
          </a:xfrm>
          <a:prstGeom prst="rect">
            <a:avLst/>
          </a:prstGeom>
        </p:spPr>
      </p:pic>
      <p:sp>
        <p:nvSpPr>
          <p:cNvPr id="9" name="Content Placeholder 2">
            <a:extLst>
              <a:ext uri="{FF2B5EF4-FFF2-40B4-BE49-F238E27FC236}">
                <a16:creationId xmlns:a16="http://schemas.microsoft.com/office/drawing/2014/main" id="{D5620A1B-C41E-4F07-9AB3-6BB2EB61C3E7}"/>
              </a:ext>
            </a:extLst>
          </p:cNvPr>
          <p:cNvSpPr>
            <a:spLocks noGrp="1"/>
          </p:cNvSpPr>
          <p:nvPr>
            <p:ph idx="10"/>
          </p:nvPr>
        </p:nvSpPr>
        <p:spPr>
          <a:xfrm>
            <a:off x="2881745" y="5467372"/>
            <a:ext cx="5805055" cy="226635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CF71381E-AA53-45F4-BC10-71C978FEE8CD}"/>
              </a:ext>
            </a:extLst>
          </p:cNvPr>
          <p:cNvSpPr>
            <a:spLocks noGrp="1"/>
          </p:cNvSpPr>
          <p:nvPr>
            <p:ph idx="11"/>
          </p:nvPr>
        </p:nvSpPr>
        <p:spPr>
          <a:xfrm>
            <a:off x="9601202" y="5450054"/>
            <a:ext cx="5805055" cy="226635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98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2" name="AutoShape 2">
            <a:extLst>
              <a:ext uri="{FF2B5EF4-FFF2-40B4-BE49-F238E27FC236}">
                <a16:creationId xmlns:a16="http://schemas.microsoft.com/office/drawing/2014/main" id="{CAF188C9-7B83-49EA-8605-7A8286767B3E}"/>
              </a:ext>
            </a:extLst>
          </p:cNvPr>
          <p:cNvSpPr/>
          <p:nvPr userDrawn="1"/>
        </p:nvSpPr>
        <p:spPr>
          <a:xfrm rot="5400000">
            <a:off x="8582372" y="-814026"/>
            <a:ext cx="1157878" cy="18710578"/>
          </a:xfrm>
          <a:prstGeom prst="rect">
            <a:avLst/>
          </a:prstGeom>
          <a:solidFill>
            <a:srgbClr val="FFCB05"/>
          </a:solidFill>
        </p:spPr>
      </p:sp>
      <p:sp>
        <p:nvSpPr>
          <p:cNvPr id="9" name="AutoShape 2">
            <a:extLst>
              <a:ext uri="{FF2B5EF4-FFF2-40B4-BE49-F238E27FC236}">
                <a16:creationId xmlns:a16="http://schemas.microsoft.com/office/drawing/2014/main" id="{D21DF5A3-0E4C-4BFB-8D45-F6C0B0EBCB5F}"/>
              </a:ext>
            </a:extLst>
          </p:cNvPr>
          <p:cNvSpPr/>
          <p:nvPr userDrawn="1"/>
        </p:nvSpPr>
        <p:spPr>
          <a:xfrm rot="5400000">
            <a:off x="6489744" y="-2235154"/>
            <a:ext cx="5290581" cy="16019928"/>
          </a:xfrm>
          <a:prstGeom prst="rect">
            <a:avLst/>
          </a:prstGeom>
          <a:solidFill>
            <a:srgbClr val="975CA5"/>
          </a:solidFill>
        </p:spPr>
      </p:sp>
      <p:sp>
        <p:nvSpPr>
          <p:cNvPr id="2" name="Title 1"/>
          <p:cNvSpPr>
            <a:spLocks noGrp="1"/>
          </p:cNvSpPr>
          <p:nvPr>
            <p:ph type="title" hasCustomPrompt="1"/>
          </p:nvPr>
        </p:nvSpPr>
        <p:spPr>
          <a:xfrm>
            <a:off x="1090436" y="952500"/>
            <a:ext cx="98322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1600200" y="3543300"/>
            <a:ext cx="15011400" cy="44190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10981518" y="1408218"/>
            <a:ext cx="13122986" cy="138103"/>
          </a:xfrm>
          <a:prstGeom prst="rect">
            <a:avLst/>
          </a:prstGeom>
          <a:solidFill>
            <a:srgbClr val="FFCB05"/>
          </a:solidFill>
        </p:spPr>
      </p:sp>
      <p:pic>
        <p:nvPicPr>
          <p:cNvPr id="10" name="Picture 9" descr="A picture containing object&#10;&#10;Description automatically generated">
            <a:extLst>
              <a:ext uri="{FF2B5EF4-FFF2-40B4-BE49-F238E27FC236}">
                <a16:creationId xmlns:a16="http://schemas.microsoft.com/office/drawing/2014/main" id="{4726E175-0499-48D4-999C-AAC7D1C7A3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859" y="9334500"/>
            <a:ext cx="5118741" cy="695527"/>
          </a:xfrm>
          <a:prstGeom prst="rect">
            <a:avLst/>
          </a:prstGeom>
        </p:spPr>
      </p:pic>
    </p:spTree>
    <p:extLst>
      <p:ext uri="{BB962C8B-B14F-4D97-AF65-F5344CB8AC3E}">
        <p14:creationId xmlns:p14="http://schemas.microsoft.com/office/powerpoint/2010/main" val="233759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257900F-BE5B-4AF7-9F01-142EB5BADD3E}"/>
              </a:ext>
            </a:extLst>
          </p:cNvPr>
          <p:cNvSpPr>
            <a:spLocks noGrp="1"/>
          </p:cNvSpPr>
          <p:nvPr>
            <p:ph type="title" hasCustomPrompt="1"/>
          </p:nvPr>
        </p:nvSpPr>
        <p:spPr>
          <a:xfrm>
            <a:off x="457200" y="792005"/>
            <a:ext cx="8686800" cy="2605096"/>
          </a:xfrm>
        </p:spPr>
        <p:txBody>
          <a:bodyPr>
            <a:noAutofit/>
          </a:bodyPr>
          <a:lstStyle>
            <a:lvl1pPr algn="l">
              <a:defRPr sz="6600" b="1">
                <a:solidFill>
                  <a:srgbClr val="975CA5"/>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1F5AC55C-0C62-4164-A03A-964C5B4313BD}"/>
              </a:ext>
            </a:extLst>
          </p:cNvPr>
          <p:cNvSpPr>
            <a:spLocks noGrp="1"/>
          </p:cNvSpPr>
          <p:nvPr>
            <p:ph idx="1"/>
          </p:nvPr>
        </p:nvSpPr>
        <p:spPr>
          <a:xfrm>
            <a:off x="9829800" y="792005"/>
            <a:ext cx="7696200" cy="830984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AutoShape 7">
            <a:extLst>
              <a:ext uri="{FF2B5EF4-FFF2-40B4-BE49-F238E27FC236}">
                <a16:creationId xmlns:a16="http://schemas.microsoft.com/office/drawing/2014/main" id="{EF87CDD4-6CDD-4C8E-A860-34BA5CC9E62F}"/>
              </a:ext>
            </a:extLst>
          </p:cNvPr>
          <p:cNvSpPr/>
          <p:nvPr userDrawn="1"/>
        </p:nvSpPr>
        <p:spPr>
          <a:xfrm>
            <a:off x="-2835986" y="3709996"/>
            <a:ext cx="11979986" cy="138103"/>
          </a:xfrm>
          <a:prstGeom prst="rect">
            <a:avLst/>
          </a:prstGeom>
          <a:solidFill>
            <a:srgbClr val="975CA5"/>
          </a:solidFill>
        </p:spPr>
      </p:sp>
      <p:sp>
        <p:nvSpPr>
          <p:cNvPr id="15" name="Picture Placeholder 12">
            <a:extLst>
              <a:ext uri="{FF2B5EF4-FFF2-40B4-BE49-F238E27FC236}">
                <a16:creationId xmlns:a16="http://schemas.microsoft.com/office/drawing/2014/main" id="{33A94A02-4694-45CC-85AD-9D8A0E9932E1}"/>
              </a:ext>
            </a:extLst>
          </p:cNvPr>
          <p:cNvSpPr>
            <a:spLocks noGrp="1"/>
          </p:cNvSpPr>
          <p:nvPr>
            <p:ph type="pic" sz="quarter" idx="15"/>
          </p:nvPr>
        </p:nvSpPr>
        <p:spPr>
          <a:xfrm>
            <a:off x="457200" y="4385546"/>
            <a:ext cx="8686800" cy="4716306"/>
          </a:xfrm>
        </p:spPr>
        <p:txBody>
          <a:bodyPr/>
          <a:lstStyle>
            <a:lvl1pPr>
              <a:buNone/>
              <a:defRPr>
                <a:solidFill>
                  <a:schemeClr val="bg2">
                    <a:lumMod val="10000"/>
                  </a:schemeClr>
                </a:solidFill>
              </a:defRPr>
            </a:lvl1pPr>
          </a:lstStyle>
          <a:p>
            <a:r>
              <a:rPr lang="en-US"/>
              <a:t>Click icon to add picture</a:t>
            </a:r>
            <a:endParaRPr/>
          </a:p>
        </p:txBody>
      </p:sp>
      <p:pic>
        <p:nvPicPr>
          <p:cNvPr id="8" name="Picture 7" descr="A picture containing object&#10;&#10;Description automatically generated">
            <a:extLst>
              <a:ext uri="{FF2B5EF4-FFF2-40B4-BE49-F238E27FC236}">
                <a16:creationId xmlns:a16="http://schemas.microsoft.com/office/drawing/2014/main" id="{96AC201D-4964-4B03-92AA-7D84ABB299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943" y="9334500"/>
            <a:ext cx="5118741" cy="695527"/>
          </a:xfrm>
          <a:prstGeom prst="rect">
            <a:avLst/>
          </a:prstGeom>
        </p:spPr>
      </p:pic>
      <p:sp>
        <p:nvSpPr>
          <p:cNvPr id="9" name="AutoShape 2">
            <a:extLst>
              <a:ext uri="{FF2B5EF4-FFF2-40B4-BE49-F238E27FC236}">
                <a16:creationId xmlns:a16="http://schemas.microsoft.com/office/drawing/2014/main" id="{3EDE4D8F-EA2B-4174-B1B8-4763239E6069}"/>
              </a:ext>
            </a:extLst>
          </p:cNvPr>
          <p:cNvSpPr/>
          <p:nvPr userDrawn="1"/>
        </p:nvSpPr>
        <p:spPr>
          <a:xfrm>
            <a:off x="17666970" y="-266700"/>
            <a:ext cx="171087" cy="12232054"/>
          </a:xfrm>
          <a:prstGeom prst="rect">
            <a:avLst/>
          </a:prstGeom>
          <a:solidFill>
            <a:srgbClr val="FFCB05"/>
          </a:solidFill>
        </p:spPr>
      </p:sp>
      <p:sp>
        <p:nvSpPr>
          <p:cNvPr id="10" name="AutoShape 2">
            <a:extLst>
              <a:ext uri="{FF2B5EF4-FFF2-40B4-BE49-F238E27FC236}">
                <a16:creationId xmlns:a16="http://schemas.microsoft.com/office/drawing/2014/main" id="{F6E59E5C-8CA2-4AE7-80B1-90B495188112}"/>
              </a:ext>
            </a:extLst>
          </p:cNvPr>
          <p:cNvSpPr/>
          <p:nvPr userDrawn="1"/>
        </p:nvSpPr>
        <p:spPr>
          <a:xfrm>
            <a:off x="17830800" y="-896327"/>
            <a:ext cx="1482296" cy="12232054"/>
          </a:xfrm>
          <a:prstGeom prst="rect">
            <a:avLst/>
          </a:prstGeom>
          <a:solidFill>
            <a:srgbClr val="975CA5"/>
          </a:solidFill>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4489CB-D048-4F2E-B5FC-08B7FAE9ADF8}"/>
              </a:ext>
            </a:extLst>
          </p:cNvPr>
          <p:cNvSpPr/>
          <p:nvPr userDrawn="1"/>
        </p:nvSpPr>
        <p:spPr>
          <a:xfrm>
            <a:off x="0" y="-42169"/>
            <a:ext cx="18288000" cy="9376669"/>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Rectangle 2">
            <a:extLst>
              <a:ext uri="{FF2B5EF4-FFF2-40B4-BE49-F238E27FC236}">
                <a16:creationId xmlns:a16="http://schemas.microsoft.com/office/drawing/2014/main" id="{90D61952-8140-4A28-BB3C-844EB32FEED6}"/>
              </a:ext>
            </a:extLst>
          </p:cNvPr>
          <p:cNvSpPr/>
          <p:nvPr userDrawn="1"/>
        </p:nvSpPr>
        <p:spPr>
          <a:xfrm>
            <a:off x="609600" y="4008287"/>
            <a:ext cx="3733800" cy="5097613"/>
          </a:xfrm>
          <a:prstGeom prst="rect">
            <a:avLst/>
          </a:prstGeom>
          <a:solidFill>
            <a:schemeClr val="bg1"/>
          </a:solidFill>
          <a:ln w="28575">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714498" y="1228624"/>
            <a:ext cx="14859001" cy="1470025"/>
          </a:xfrm>
        </p:spPr>
        <p:txBody>
          <a:bodyPr>
            <a:noAutofit/>
          </a:bodyPr>
          <a:lstStyle>
            <a:lvl1pPr>
              <a:defRPr sz="7200" b="1">
                <a:solidFill>
                  <a:srgbClr val="FFCB05"/>
                </a:solidFill>
              </a:defRPr>
            </a:lvl1pPr>
          </a:lstStyle>
          <a:p>
            <a:r>
              <a:rPr lang="en-US"/>
              <a:t>CLICK TO EDIT MASTER TITLE STYLE</a:t>
            </a:r>
          </a:p>
        </p:txBody>
      </p:sp>
      <p:sp>
        <p:nvSpPr>
          <p:cNvPr id="10" name="AutoShape 5">
            <a:extLst>
              <a:ext uri="{FF2B5EF4-FFF2-40B4-BE49-F238E27FC236}">
                <a16:creationId xmlns:a16="http://schemas.microsoft.com/office/drawing/2014/main" id="{7921AC55-1AD4-4428-A6E0-A561E79841A5}"/>
              </a:ext>
            </a:extLst>
          </p:cNvPr>
          <p:cNvSpPr/>
          <p:nvPr/>
        </p:nvSpPr>
        <p:spPr>
          <a:xfrm>
            <a:off x="609600" y="3380645"/>
            <a:ext cx="16916400" cy="82214"/>
          </a:xfrm>
          <a:prstGeom prst="rect">
            <a:avLst/>
          </a:prstGeom>
          <a:solidFill>
            <a:schemeClr val="bg1"/>
          </a:solidFill>
        </p:spPr>
      </p:sp>
      <p:sp>
        <p:nvSpPr>
          <p:cNvPr id="18" name="Content Placeholder 2">
            <a:extLst>
              <a:ext uri="{FF2B5EF4-FFF2-40B4-BE49-F238E27FC236}">
                <a16:creationId xmlns:a16="http://schemas.microsoft.com/office/drawing/2014/main" id="{F0283CB1-D757-4A20-90A9-F41FC862B2C6}"/>
              </a:ext>
            </a:extLst>
          </p:cNvPr>
          <p:cNvSpPr>
            <a:spLocks noGrp="1"/>
          </p:cNvSpPr>
          <p:nvPr>
            <p:ph idx="12"/>
          </p:nvPr>
        </p:nvSpPr>
        <p:spPr>
          <a:xfrm>
            <a:off x="762001" y="4228842"/>
            <a:ext cx="3428999" cy="4509859"/>
          </a:xfrm>
        </p:spPr>
        <p:txBody>
          <a:bodyPr/>
          <a:lstStyle>
            <a:lvl1pPr algn="l">
              <a:defRPr sz="3600">
                <a:solidFill>
                  <a:schemeClr val="tx1">
                    <a:lumMod val="65000"/>
                    <a:lumOff val="35000"/>
                  </a:schemeClr>
                </a:solidFill>
              </a:defRPr>
            </a:lvl1pPr>
            <a:lvl2pPr algn="l">
              <a:defRPr>
                <a:solidFill>
                  <a:schemeClr val="tx1">
                    <a:lumMod val="65000"/>
                    <a:lumOff val="35000"/>
                  </a:schemeClr>
                </a:solidFill>
              </a:defRPr>
            </a:lvl2pPr>
            <a:lvl3pPr algn="l">
              <a:defRPr>
                <a:solidFill>
                  <a:schemeClr val="tx1">
                    <a:lumMod val="65000"/>
                    <a:lumOff val="35000"/>
                  </a:schemeClr>
                </a:solidFill>
              </a:defRPr>
            </a:lvl3pPr>
            <a:lvl4pPr algn="l">
              <a:defRPr>
                <a:solidFill>
                  <a:schemeClr val="tx1">
                    <a:lumMod val="65000"/>
                    <a:lumOff val="35000"/>
                  </a:schemeClr>
                </a:solidFill>
              </a:defRPr>
            </a:lvl4pPr>
            <a:lvl5pPr algn="l">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A picture containing object&#10;&#10;Description automatically generated">
            <a:extLst>
              <a:ext uri="{FF2B5EF4-FFF2-40B4-BE49-F238E27FC236}">
                <a16:creationId xmlns:a16="http://schemas.microsoft.com/office/drawing/2014/main" id="{F4EE11FE-2FBF-4574-B1B6-514A3C8B9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8429" y="9477173"/>
            <a:ext cx="5118741" cy="695527"/>
          </a:xfrm>
          <a:prstGeom prst="rect">
            <a:avLst/>
          </a:prstGeom>
        </p:spPr>
      </p:pic>
      <p:sp>
        <p:nvSpPr>
          <p:cNvPr id="19" name="Rectangle 18">
            <a:extLst>
              <a:ext uri="{FF2B5EF4-FFF2-40B4-BE49-F238E27FC236}">
                <a16:creationId xmlns:a16="http://schemas.microsoft.com/office/drawing/2014/main" id="{305C9A01-FAC9-4751-9E41-A04DB1714379}"/>
              </a:ext>
            </a:extLst>
          </p:cNvPr>
          <p:cNvSpPr/>
          <p:nvPr userDrawn="1"/>
        </p:nvSpPr>
        <p:spPr>
          <a:xfrm>
            <a:off x="4953000" y="3981168"/>
            <a:ext cx="3733800" cy="5097613"/>
          </a:xfrm>
          <a:prstGeom prst="rect">
            <a:avLst/>
          </a:prstGeom>
          <a:solidFill>
            <a:schemeClr val="bg1"/>
          </a:solidFill>
          <a:ln w="28575">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0" name="Content Placeholder 2">
            <a:extLst>
              <a:ext uri="{FF2B5EF4-FFF2-40B4-BE49-F238E27FC236}">
                <a16:creationId xmlns:a16="http://schemas.microsoft.com/office/drawing/2014/main" id="{EBB85177-5FB0-4190-9ED7-142EA2B1EDA5}"/>
              </a:ext>
            </a:extLst>
          </p:cNvPr>
          <p:cNvSpPr>
            <a:spLocks noGrp="1"/>
          </p:cNvSpPr>
          <p:nvPr>
            <p:ph idx="13"/>
          </p:nvPr>
        </p:nvSpPr>
        <p:spPr>
          <a:xfrm>
            <a:off x="5105403" y="4277923"/>
            <a:ext cx="3428999" cy="4509859"/>
          </a:xfrm>
        </p:spPr>
        <p:txBody>
          <a:bodyPr/>
          <a:lstStyle>
            <a:lvl1pPr algn="l">
              <a:defRPr sz="3600">
                <a:solidFill>
                  <a:schemeClr val="tx1">
                    <a:lumMod val="65000"/>
                    <a:lumOff val="35000"/>
                  </a:schemeClr>
                </a:solidFill>
              </a:defRPr>
            </a:lvl1pPr>
            <a:lvl2pPr algn="l">
              <a:defRPr>
                <a:solidFill>
                  <a:schemeClr val="tx1">
                    <a:lumMod val="65000"/>
                    <a:lumOff val="35000"/>
                  </a:schemeClr>
                </a:solidFill>
              </a:defRPr>
            </a:lvl2pPr>
            <a:lvl3pPr algn="l">
              <a:defRPr>
                <a:solidFill>
                  <a:schemeClr val="tx1">
                    <a:lumMod val="65000"/>
                    <a:lumOff val="35000"/>
                  </a:schemeClr>
                </a:solidFill>
              </a:defRPr>
            </a:lvl3pPr>
            <a:lvl4pPr algn="l">
              <a:defRPr>
                <a:solidFill>
                  <a:schemeClr val="tx1">
                    <a:lumMod val="65000"/>
                    <a:lumOff val="35000"/>
                  </a:schemeClr>
                </a:solidFill>
              </a:defRPr>
            </a:lvl4pPr>
            <a:lvl5pPr algn="l">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7E720252-5D8E-4E6C-8C42-B722F667D710}"/>
              </a:ext>
            </a:extLst>
          </p:cNvPr>
          <p:cNvSpPr/>
          <p:nvPr userDrawn="1"/>
        </p:nvSpPr>
        <p:spPr>
          <a:xfrm>
            <a:off x="9289146" y="3998032"/>
            <a:ext cx="3733800" cy="5097613"/>
          </a:xfrm>
          <a:prstGeom prst="rect">
            <a:avLst/>
          </a:prstGeom>
          <a:solidFill>
            <a:schemeClr val="bg1"/>
          </a:solidFill>
          <a:ln w="28575">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D995716B-F57E-4D01-923F-7BC34BDB6B87}"/>
              </a:ext>
            </a:extLst>
          </p:cNvPr>
          <p:cNvSpPr>
            <a:spLocks noGrp="1"/>
          </p:cNvSpPr>
          <p:nvPr>
            <p:ph idx="14"/>
          </p:nvPr>
        </p:nvSpPr>
        <p:spPr>
          <a:xfrm>
            <a:off x="9441549" y="4294787"/>
            <a:ext cx="3428999" cy="4509859"/>
          </a:xfrm>
        </p:spPr>
        <p:txBody>
          <a:bodyPr/>
          <a:lstStyle>
            <a:lvl1pPr algn="l">
              <a:defRPr sz="3600">
                <a:solidFill>
                  <a:schemeClr val="tx1">
                    <a:lumMod val="65000"/>
                    <a:lumOff val="35000"/>
                  </a:schemeClr>
                </a:solidFill>
              </a:defRPr>
            </a:lvl1pPr>
            <a:lvl2pPr algn="l">
              <a:defRPr>
                <a:solidFill>
                  <a:schemeClr val="tx1">
                    <a:lumMod val="65000"/>
                    <a:lumOff val="35000"/>
                  </a:schemeClr>
                </a:solidFill>
              </a:defRPr>
            </a:lvl2pPr>
            <a:lvl3pPr algn="l">
              <a:defRPr>
                <a:solidFill>
                  <a:schemeClr val="tx1">
                    <a:lumMod val="65000"/>
                    <a:lumOff val="35000"/>
                  </a:schemeClr>
                </a:solidFill>
              </a:defRPr>
            </a:lvl3pPr>
            <a:lvl4pPr algn="l">
              <a:defRPr>
                <a:solidFill>
                  <a:schemeClr val="tx1">
                    <a:lumMod val="65000"/>
                    <a:lumOff val="35000"/>
                  </a:schemeClr>
                </a:solidFill>
              </a:defRPr>
            </a:lvl4pPr>
            <a:lvl5pPr algn="l">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FCEA1575-A2B6-4B59-AE93-3CA6C8CB504B}"/>
              </a:ext>
            </a:extLst>
          </p:cNvPr>
          <p:cNvSpPr/>
          <p:nvPr userDrawn="1"/>
        </p:nvSpPr>
        <p:spPr>
          <a:xfrm>
            <a:off x="13719627" y="4008287"/>
            <a:ext cx="3733800" cy="5097613"/>
          </a:xfrm>
          <a:prstGeom prst="rect">
            <a:avLst/>
          </a:prstGeom>
          <a:solidFill>
            <a:schemeClr val="bg1"/>
          </a:solidFill>
          <a:ln w="28575">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5147B620-628D-4AB2-93D0-DBC2D310C761}"/>
              </a:ext>
            </a:extLst>
          </p:cNvPr>
          <p:cNvSpPr>
            <a:spLocks noGrp="1"/>
          </p:cNvSpPr>
          <p:nvPr>
            <p:ph idx="15"/>
          </p:nvPr>
        </p:nvSpPr>
        <p:spPr>
          <a:xfrm>
            <a:off x="13872030" y="4305042"/>
            <a:ext cx="3428999" cy="4509859"/>
          </a:xfrm>
        </p:spPr>
        <p:txBody>
          <a:bodyPr/>
          <a:lstStyle>
            <a:lvl1pPr algn="l">
              <a:defRPr sz="3600">
                <a:solidFill>
                  <a:schemeClr val="tx1">
                    <a:lumMod val="65000"/>
                    <a:lumOff val="35000"/>
                  </a:schemeClr>
                </a:solidFill>
              </a:defRPr>
            </a:lvl1pPr>
            <a:lvl2pPr algn="l">
              <a:defRPr>
                <a:solidFill>
                  <a:schemeClr val="tx1">
                    <a:lumMod val="65000"/>
                    <a:lumOff val="35000"/>
                  </a:schemeClr>
                </a:solidFill>
              </a:defRPr>
            </a:lvl2pPr>
            <a:lvl3pPr algn="l">
              <a:defRPr>
                <a:solidFill>
                  <a:schemeClr val="tx1">
                    <a:lumMod val="65000"/>
                    <a:lumOff val="35000"/>
                  </a:schemeClr>
                </a:solidFill>
              </a:defRPr>
            </a:lvl3pPr>
            <a:lvl4pPr algn="l">
              <a:defRPr>
                <a:solidFill>
                  <a:schemeClr val="tx1">
                    <a:lumMod val="65000"/>
                    <a:lumOff val="35000"/>
                  </a:schemeClr>
                </a:solidFill>
              </a:defRPr>
            </a:lvl4pPr>
            <a:lvl5pPr algn="l">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tar: 5 Points 7">
            <a:extLst>
              <a:ext uri="{FF2B5EF4-FFF2-40B4-BE49-F238E27FC236}">
                <a16:creationId xmlns:a16="http://schemas.microsoft.com/office/drawing/2014/main" id="{A3EB3571-9B98-4E90-8D23-102B22F41C14}"/>
              </a:ext>
            </a:extLst>
          </p:cNvPr>
          <p:cNvSpPr/>
          <p:nvPr userDrawn="1"/>
        </p:nvSpPr>
        <p:spPr>
          <a:xfrm>
            <a:off x="1981200" y="3008060"/>
            <a:ext cx="834573" cy="763840"/>
          </a:xfrm>
          <a:prstGeom prst="star5">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EEF83A4F-EDF7-4CE4-8BDE-337EDFB588AB}"/>
              </a:ext>
            </a:extLst>
          </p:cNvPr>
          <p:cNvSpPr/>
          <p:nvPr userDrawn="1"/>
        </p:nvSpPr>
        <p:spPr>
          <a:xfrm>
            <a:off x="6261100" y="3008059"/>
            <a:ext cx="834573" cy="763840"/>
          </a:xfrm>
          <a:prstGeom prst="star5">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007625D1-7459-47AA-B9E7-A5A752A042A6}"/>
              </a:ext>
            </a:extLst>
          </p:cNvPr>
          <p:cNvSpPr/>
          <p:nvPr userDrawn="1"/>
        </p:nvSpPr>
        <p:spPr>
          <a:xfrm>
            <a:off x="10660746" y="2961865"/>
            <a:ext cx="834573" cy="763840"/>
          </a:xfrm>
          <a:prstGeom prst="star5">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31F0A53C-7349-4757-A8F6-B5D9622C03EE}"/>
              </a:ext>
            </a:extLst>
          </p:cNvPr>
          <p:cNvSpPr/>
          <p:nvPr userDrawn="1"/>
        </p:nvSpPr>
        <p:spPr>
          <a:xfrm>
            <a:off x="15091227" y="2995404"/>
            <a:ext cx="834573" cy="763840"/>
          </a:xfrm>
          <a:prstGeom prst="star5">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79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661293E9-4027-4372-B85C-BEDBD8977C6E}"/>
              </a:ext>
            </a:extLst>
          </p:cNvPr>
          <p:cNvSpPr/>
          <p:nvPr userDrawn="1"/>
        </p:nvSpPr>
        <p:spPr>
          <a:xfrm>
            <a:off x="-228600" y="-455655"/>
            <a:ext cx="6032157" cy="9485355"/>
          </a:xfrm>
          <a:prstGeom prst="rect">
            <a:avLst/>
          </a:prstGeom>
          <a:solidFill>
            <a:srgbClr val="975CA5"/>
          </a:solidFill>
        </p:spPr>
      </p:sp>
      <p:sp>
        <p:nvSpPr>
          <p:cNvPr id="2" name="Title 1"/>
          <p:cNvSpPr>
            <a:spLocks noGrp="1"/>
          </p:cNvSpPr>
          <p:nvPr>
            <p:ph type="title"/>
          </p:nvPr>
        </p:nvSpPr>
        <p:spPr>
          <a:xfrm>
            <a:off x="216093" y="3293394"/>
            <a:ext cx="5142769" cy="3700209"/>
          </a:xfrm>
        </p:spPr>
        <p:txBody>
          <a:bodyPr>
            <a:normAutofit/>
          </a:bodyPr>
          <a:lstStyle>
            <a:lvl1pPr>
              <a:defRPr sz="6600" b="1">
                <a:solidFill>
                  <a:srgbClr val="FFCB05"/>
                </a:solidFill>
              </a:defRPr>
            </a:lvl1pPr>
          </a:lstStyle>
          <a:p>
            <a:r>
              <a:rPr lang="en-US"/>
              <a:t>Click to edit Master title style</a:t>
            </a:r>
          </a:p>
        </p:txBody>
      </p:sp>
      <p:sp>
        <p:nvSpPr>
          <p:cNvPr id="3" name="Text Placeholder 2"/>
          <p:cNvSpPr>
            <a:spLocks noGrp="1"/>
          </p:cNvSpPr>
          <p:nvPr>
            <p:ph type="body" idx="1"/>
          </p:nvPr>
        </p:nvSpPr>
        <p:spPr>
          <a:xfrm>
            <a:off x="6477000" y="952500"/>
            <a:ext cx="10591800" cy="944562"/>
          </a:xfrm>
        </p:spPr>
        <p:txBody>
          <a:bodyPr anchor="b">
            <a:normAutofit/>
          </a:bodyPr>
          <a:lstStyle>
            <a:lvl1pPr marL="0" indent="0">
              <a:buNone/>
              <a:defRPr sz="4400" b="1">
                <a:solidFill>
                  <a:srgbClr val="975CA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46520" y="2400300"/>
            <a:ext cx="10591800" cy="764708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1A766EE2-FB62-4760-8F7E-834130EF0FF0}"/>
              </a:ext>
            </a:extLst>
          </p:cNvPr>
          <p:cNvSpPr/>
          <p:nvPr userDrawn="1"/>
        </p:nvSpPr>
        <p:spPr>
          <a:xfrm>
            <a:off x="5803557" y="2079629"/>
            <a:ext cx="12653429" cy="168271"/>
          </a:xfrm>
          <a:prstGeom prst="rect">
            <a:avLst/>
          </a:prstGeom>
          <a:solidFill>
            <a:srgbClr val="FFCB05"/>
          </a:solidFill>
        </p:spPr>
      </p:sp>
      <p:pic>
        <p:nvPicPr>
          <p:cNvPr id="12" name="Picture 11" descr="A picture containing object&#10;&#10;Description automatically generated">
            <a:extLst>
              <a:ext uri="{FF2B5EF4-FFF2-40B4-BE49-F238E27FC236}">
                <a16:creationId xmlns:a16="http://schemas.microsoft.com/office/drawing/2014/main" id="{EAF4E61F-6CAA-44C0-B5C5-81693297C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21" y="9334500"/>
            <a:ext cx="5118741" cy="71288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AutoShape 7">
            <a:extLst>
              <a:ext uri="{FF2B5EF4-FFF2-40B4-BE49-F238E27FC236}">
                <a16:creationId xmlns:a16="http://schemas.microsoft.com/office/drawing/2014/main" id="{1A766EE2-FB62-4760-8F7E-834130EF0FF0}"/>
              </a:ext>
            </a:extLst>
          </p:cNvPr>
          <p:cNvSpPr/>
          <p:nvPr userDrawn="1"/>
        </p:nvSpPr>
        <p:spPr>
          <a:xfrm>
            <a:off x="7991340" y="-455655"/>
            <a:ext cx="10465645" cy="10856955"/>
          </a:xfrm>
          <a:prstGeom prst="rect">
            <a:avLst/>
          </a:prstGeom>
          <a:solidFill>
            <a:srgbClr val="FFCB05"/>
          </a:solidFill>
        </p:spPr>
      </p:sp>
      <p:sp>
        <p:nvSpPr>
          <p:cNvPr id="10" name="AutoShape 2">
            <a:extLst>
              <a:ext uri="{FF2B5EF4-FFF2-40B4-BE49-F238E27FC236}">
                <a16:creationId xmlns:a16="http://schemas.microsoft.com/office/drawing/2014/main" id="{661293E9-4027-4372-B85C-BEDBD8977C6E}"/>
              </a:ext>
            </a:extLst>
          </p:cNvPr>
          <p:cNvSpPr/>
          <p:nvPr userDrawn="1"/>
        </p:nvSpPr>
        <p:spPr>
          <a:xfrm>
            <a:off x="-228600" y="-455655"/>
            <a:ext cx="8219940" cy="10856955"/>
          </a:xfrm>
          <a:prstGeom prst="rect">
            <a:avLst/>
          </a:prstGeom>
          <a:solidFill>
            <a:srgbClr val="975CA5"/>
          </a:solidFill>
        </p:spPr>
      </p:sp>
      <p:sp>
        <p:nvSpPr>
          <p:cNvPr id="2" name="Title 1"/>
          <p:cNvSpPr>
            <a:spLocks noGrp="1"/>
          </p:cNvSpPr>
          <p:nvPr>
            <p:ph type="title" hasCustomPrompt="1"/>
          </p:nvPr>
        </p:nvSpPr>
        <p:spPr>
          <a:xfrm>
            <a:off x="669214" y="532877"/>
            <a:ext cx="6781800" cy="2858023"/>
          </a:xfrm>
        </p:spPr>
        <p:txBody>
          <a:bodyPr>
            <a:normAutofit/>
          </a:bodyPr>
          <a:lstStyle>
            <a:lvl1pPr algn="l">
              <a:defRPr sz="6600" b="1">
                <a:solidFill>
                  <a:srgbClr val="FFCB05"/>
                </a:solidFill>
              </a:defRPr>
            </a:lvl1pPr>
          </a:lstStyle>
          <a:p>
            <a:r>
              <a:rPr lang="en-US"/>
              <a:t>CLICK TO EDIT MASTER TITLE STYLE</a:t>
            </a:r>
          </a:p>
        </p:txBody>
      </p:sp>
      <p:sp>
        <p:nvSpPr>
          <p:cNvPr id="3" name="Text Placeholder 2"/>
          <p:cNvSpPr>
            <a:spLocks noGrp="1"/>
          </p:cNvSpPr>
          <p:nvPr>
            <p:ph type="body" idx="1"/>
          </p:nvPr>
        </p:nvSpPr>
        <p:spPr>
          <a:xfrm>
            <a:off x="669214" y="4067044"/>
            <a:ext cx="6781800" cy="611518"/>
          </a:xfrm>
        </p:spPr>
        <p:txBody>
          <a:bodyPr anchor="b">
            <a:normAutofit/>
          </a:bodyPr>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39600" y="1009388"/>
            <a:ext cx="5257800" cy="2152912"/>
          </a:xfrm>
        </p:spPr>
        <p:txBody>
          <a:bodyPr/>
          <a:lstStyle>
            <a:lvl1pPr>
              <a:defRPr sz="3200">
                <a:solidFill>
                  <a:srgbClr val="975CA5"/>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6845A22A-0888-46B5-8FB2-AA5CB94EF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 y="9105900"/>
            <a:ext cx="6416040" cy="871801"/>
          </a:xfrm>
          <a:prstGeom prst="rect">
            <a:avLst/>
          </a:prstGeom>
        </p:spPr>
      </p:pic>
      <p:sp>
        <p:nvSpPr>
          <p:cNvPr id="13" name="AutoShape 7">
            <a:extLst>
              <a:ext uri="{FF2B5EF4-FFF2-40B4-BE49-F238E27FC236}">
                <a16:creationId xmlns:a16="http://schemas.microsoft.com/office/drawing/2014/main" id="{EA70E73B-11F9-45C2-A046-609A0FD67528}"/>
              </a:ext>
            </a:extLst>
          </p:cNvPr>
          <p:cNvSpPr/>
          <p:nvPr userDrawn="1"/>
        </p:nvSpPr>
        <p:spPr>
          <a:xfrm>
            <a:off x="-1913314" y="5524500"/>
            <a:ext cx="9364327" cy="83939"/>
          </a:xfrm>
          <a:prstGeom prst="rect">
            <a:avLst/>
          </a:prstGeom>
          <a:solidFill>
            <a:srgbClr val="FFCB05"/>
          </a:solidFill>
        </p:spPr>
      </p:sp>
      <p:sp>
        <p:nvSpPr>
          <p:cNvPr id="14" name="Picture Placeholder 12">
            <a:extLst>
              <a:ext uri="{FF2B5EF4-FFF2-40B4-BE49-F238E27FC236}">
                <a16:creationId xmlns:a16="http://schemas.microsoft.com/office/drawing/2014/main" id="{349209E3-D391-47F3-BB56-7EBEF957EA40}"/>
              </a:ext>
            </a:extLst>
          </p:cNvPr>
          <p:cNvSpPr>
            <a:spLocks noGrp="1"/>
          </p:cNvSpPr>
          <p:nvPr>
            <p:ph type="pic" sz="quarter" idx="15"/>
          </p:nvPr>
        </p:nvSpPr>
        <p:spPr>
          <a:xfrm>
            <a:off x="8763000" y="791642"/>
            <a:ext cx="2590800" cy="2523058"/>
          </a:xfrm>
        </p:spPr>
        <p:txBody>
          <a:bodyPr/>
          <a:lstStyle>
            <a:lvl1pPr>
              <a:buNone/>
              <a:defRPr>
                <a:solidFill>
                  <a:schemeClr val="bg2">
                    <a:lumMod val="10000"/>
                  </a:schemeClr>
                </a:solidFill>
              </a:defRPr>
            </a:lvl1pPr>
          </a:lstStyle>
          <a:p>
            <a:r>
              <a:rPr lang="en-US"/>
              <a:t>Click icon to add picture</a:t>
            </a:r>
            <a:endParaRPr/>
          </a:p>
        </p:txBody>
      </p:sp>
      <p:sp>
        <p:nvSpPr>
          <p:cNvPr id="15" name="Picture Placeholder 12">
            <a:extLst>
              <a:ext uri="{FF2B5EF4-FFF2-40B4-BE49-F238E27FC236}">
                <a16:creationId xmlns:a16="http://schemas.microsoft.com/office/drawing/2014/main" id="{0872C09A-A2A2-4D57-8126-6C00A8C3C8F6}"/>
              </a:ext>
            </a:extLst>
          </p:cNvPr>
          <p:cNvSpPr>
            <a:spLocks noGrp="1"/>
          </p:cNvSpPr>
          <p:nvPr>
            <p:ph type="pic" sz="quarter" idx="16"/>
          </p:nvPr>
        </p:nvSpPr>
        <p:spPr>
          <a:xfrm>
            <a:off x="8763000" y="3881971"/>
            <a:ext cx="2590800" cy="2523058"/>
          </a:xfrm>
        </p:spPr>
        <p:txBody>
          <a:bodyPr/>
          <a:lstStyle>
            <a:lvl1pPr>
              <a:buNone/>
              <a:defRPr>
                <a:solidFill>
                  <a:schemeClr val="bg2">
                    <a:lumMod val="10000"/>
                  </a:schemeClr>
                </a:solidFill>
              </a:defRPr>
            </a:lvl1pPr>
          </a:lstStyle>
          <a:p>
            <a:r>
              <a:rPr lang="en-US"/>
              <a:t>Click icon to add picture</a:t>
            </a:r>
            <a:endParaRPr/>
          </a:p>
        </p:txBody>
      </p:sp>
      <p:sp>
        <p:nvSpPr>
          <p:cNvPr id="16" name="Picture Placeholder 12">
            <a:extLst>
              <a:ext uri="{FF2B5EF4-FFF2-40B4-BE49-F238E27FC236}">
                <a16:creationId xmlns:a16="http://schemas.microsoft.com/office/drawing/2014/main" id="{7DE06E03-2AF3-4525-B2C5-0C02EEE383A3}"/>
              </a:ext>
            </a:extLst>
          </p:cNvPr>
          <p:cNvSpPr>
            <a:spLocks noGrp="1"/>
          </p:cNvSpPr>
          <p:nvPr>
            <p:ph type="pic" sz="quarter" idx="17"/>
          </p:nvPr>
        </p:nvSpPr>
        <p:spPr>
          <a:xfrm>
            <a:off x="8763000" y="6972300"/>
            <a:ext cx="2590800" cy="2523058"/>
          </a:xfrm>
        </p:spPr>
        <p:txBody>
          <a:bodyPr/>
          <a:lstStyle>
            <a:lvl1pPr>
              <a:buNone/>
              <a:defRPr>
                <a:solidFill>
                  <a:schemeClr val="bg2">
                    <a:lumMod val="10000"/>
                  </a:schemeClr>
                </a:solidFill>
              </a:defRPr>
            </a:lvl1pPr>
          </a:lstStyle>
          <a:p>
            <a:r>
              <a:rPr lang="en-US"/>
              <a:t>Click icon to add picture</a:t>
            </a:r>
            <a:endParaRPr/>
          </a:p>
        </p:txBody>
      </p:sp>
      <p:sp>
        <p:nvSpPr>
          <p:cNvPr id="17" name="Content Placeholder 3">
            <a:extLst>
              <a:ext uri="{FF2B5EF4-FFF2-40B4-BE49-F238E27FC236}">
                <a16:creationId xmlns:a16="http://schemas.microsoft.com/office/drawing/2014/main" id="{B1358D10-8BFC-472F-B7F0-1B5B35D60B6E}"/>
              </a:ext>
            </a:extLst>
          </p:cNvPr>
          <p:cNvSpPr>
            <a:spLocks noGrp="1"/>
          </p:cNvSpPr>
          <p:nvPr>
            <p:ph sz="half" idx="18"/>
          </p:nvPr>
        </p:nvSpPr>
        <p:spPr>
          <a:xfrm>
            <a:off x="12011891" y="4067044"/>
            <a:ext cx="5257800" cy="2152912"/>
          </a:xfrm>
        </p:spPr>
        <p:txBody>
          <a:bodyPr/>
          <a:lstStyle>
            <a:lvl1pPr>
              <a:defRPr sz="3200">
                <a:solidFill>
                  <a:srgbClr val="975CA5"/>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8E5D30EC-5656-4041-9C78-502C942CE731}"/>
              </a:ext>
            </a:extLst>
          </p:cNvPr>
          <p:cNvSpPr>
            <a:spLocks noGrp="1"/>
          </p:cNvSpPr>
          <p:nvPr>
            <p:ph sz="half" idx="19"/>
          </p:nvPr>
        </p:nvSpPr>
        <p:spPr>
          <a:xfrm>
            <a:off x="12004964" y="7124700"/>
            <a:ext cx="5257800" cy="2152912"/>
          </a:xfrm>
        </p:spPr>
        <p:txBody>
          <a:bodyPr/>
          <a:lstStyle>
            <a:lvl1pPr>
              <a:defRPr sz="3200">
                <a:solidFill>
                  <a:srgbClr val="975CA5"/>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06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661293E9-4027-4372-B85C-BEDBD8977C6E}"/>
              </a:ext>
            </a:extLst>
          </p:cNvPr>
          <p:cNvSpPr/>
          <p:nvPr userDrawn="1"/>
        </p:nvSpPr>
        <p:spPr>
          <a:xfrm>
            <a:off x="-228600" y="-455655"/>
            <a:ext cx="18669000" cy="10856955"/>
          </a:xfrm>
          <a:prstGeom prst="rect">
            <a:avLst/>
          </a:prstGeom>
          <a:solidFill>
            <a:srgbClr val="FFCB05"/>
          </a:solidFill>
        </p:spPr>
      </p:sp>
      <p:sp>
        <p:nvSpPr>
          <p:cNvPr id="2" name="Title 1"/>
          <p:cNvSpPr>
            <a:spLocks noGrp="1"/>
          </p:cNvSpPr>
          <p:nvPr>
            <p:ph type="title" hasCustomPrompt="1"/>
          </p:nvPr>
        </p:nvSpPr>
        <p:spPr>
          <a:xfrm>
            <a:off x="304799" y="2638032"/>
            <a:ext cx="7391399" cy="2858023"/>
          </a:xfrm>
        </p:spPr>
        <p:txBody>
          <a:bodyPr>
            <a:normAutofit/>
          </a:bodyPr>
          <a:lstStyle>
            <a:lvl1pPr algn="l">
              <a:defRPr sz="6600" b="1">
                <a:solidFill>
                  <a:srgbClr val="975CA5"/>
                </a:solidFill>
              </a:defRPr>
            </a:lvl1pPr>
          </a:lstStyle>
          <a:p>
            <a:r>
              <a:rPr lang="en-US"/>
              <a:t>CLICK TO EDIT MASTER TITLE STYLE</a:t>
            </a:r>
          </a:p>
        </p:txBody>
      </p:sp>
      <p:sp>
        <p:nvSpPr>
          <p:cNvPr id="4" name="Content Placeholder 3"/>
          <p:cNvSpPr>
            <a:spLocks noGrp="1"/>
          </p:cNvSpPr>
          <p:nvPr>
            <p:ph sz="half" idx="2"/>
          </p:nvPr>
        </p:nvSpPr>
        <p:spPr>
          <a:xfrm>
            <a:off x="9144000" y="2641496"/>
            <a:ext cx="8153400" cy="3111604"/>
          </a:xfrm>
        </p:spPr>
        <p:txBody>
          <a:bodyPr/>
          <a:lstStyle>
            <a:lvl1pPr>
              <a:defRPr sz="2800">
                <a:solidFill>
                  <a:srgbClr val="975CA5"/>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6845A22A-0888-46B5-8FB2-AA5CB94EF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 y="9105900"/>
            <a:ext cx="6416040" cy="871801"/>
          </a:xfrm>
          <a:prstGeom prst="rect">
            <a:avLst/>
          </a:prstGeom>
        </p:spPr>
      </p:pic>
      <p:sp>
        <p:nvSpPr>
          <p:cNvPr id="13" name="AutoShape 7">
            <a:extLst>
              <a:ext uri="{FF2B5EF4-FFF2-40B4-BE49-F238E27FC236}">
                <a16:creationId xmlns:a16="http://schemas.microsoft.com/office/drawing/2014/main" id="{EA70E73B-11F9-45C2-A046-609A0FD67528}"/>
              </a:ext>
            </a:extLst>
          </p:cNvPr>
          <p:cNvSpPr/>
          <p:nvPr userDrawn="1"/>
        </p:nvSpPr>
        <p:spPr>
          <a:xfrm>
            <a:off x="-1913314" y="6353749"/>
            <a:ext cx="9609513" cy="85152"/>
          </a:xfrm>
          <a:prstGeom prst="rect">
            <a:avLst/>
          </a:prstGeom>
          <a:solidFill>
            <a:srgbClr val="975CA5"/>
          </a:solidFill>
        </p:spPr>
      </p:sp>
      <p:sp>
        <p:nvSpPr>
          <p:cNvPr id="14" name="Picture Placeholder 12">
            <a:extLst>
              <a:ext uri="{FF2B5EF4-FFF2-40B4-BE49-F238E27FC236}">
                <a16:creationId xmlns:a16="http://schemas.microsoft.com/office/drawing/2014/main" id="{349209E3-D391-47F3-BB56-7EBEF957EA40}"/>
              </a:ext>
            </a:extLst>
          </p:cNvPr>
          <p:cNvSpPr>
            <a:spLocks noGrp="1"/>
          </p:cNvSpPr>
          <p:nvPr>
            <p:ph type="pic" sz="quarter" idx="15"/>
          </p:nvPr>
        </p:nvSpPr>
        <p:spPr>
          <a:xfrm>
            <a:off x="-228600" y="-455655"/>
            <a:ext cx="18669000" cy="2523058"/>
          </a:xfrm>
        </p:spPr>
        <p:txBody>
          <a:bodyPr/>
          <a:lstStyle>
            <a:lvl1pPr>
              <a:buNone/>
              <a:defRPr>
                <a:solidFill>
                  <a:schemeClr val="bg2">
                    <a:lumMod val="10000"/>
                  </a:schemeClr>
                </a:solidFill>
              </a:defRPr>
            </a:lvl1pPr>
          </a:lstStyle>
          <a:p>
            <a:r>
              <a:rPr lang="en-US"/>
              <a:t>Click icon to add picture</a:t>
            </a:r>
            <a:endParaRPr/>
          </a:p>
        </p:txBody>
      </p:sp>
      <p:sp>
        <p:nvSpPr>
          <p:cNvPr id="19" name="Content Placeholder 3">
            <a:extLst>
              <a:ext uri="{FF2B5EF4-FFF2-40B4-BE49-F238E27FC236}">
                <a16:creationId xmlns:a16="http://schemas.microsoft.com/office/drawing/2014/main" id="{EA300944-8D74-4761-87E7-5F4BB67890CD}"/>
              </a:ext>
            </a:extLst>
          </p:cNvPr>
          <p:cNvSpPr>
            <a:spLocks noGrp="1"/>
          </p:cNvSpPr>
          <p:nvPr>
            <p:ph sz="half" idx="16"/>
          </p:nvPr>
        </p:nvSpPr>
        <p:spPr>
          <a:xfrm>
            <a:off x="9144000" y="6210300"/>
            <a:ext cx="8153400" cy="3111604"/>
          </a:xfrm>
        </p:spPr>
        <p:txBody>
          <a:bodyPr/>
          <a:lstStyle>
            <a:lvl1pPr>
              <a:defRPr sz="2800">
                <a:solidFill>
                  <a:srgbClr val="975CA5"/>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98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82C9432A-897E-4E15-A5B0-6EFD07C3E58B}"/>
              </a:ext>
            </a:extLst>
          </p:cNvPr>
          <p:cNvSpPr>
            <a:spLocks noGrp="1"/>
          </p:cNvSpPr>
          <p:nvPr>
            <p:ph type="pic" sz="quarter" idx="15"/>
          </p:nvPr>
        </p:nvSpPr>
        <p:spPr>
          <a:xfrm>
            <a:off x="0" y="5905500"/>
            <a:ext cx="18288000" cy="4423664"/>
          </a:xfrm>
        </p:spPr>
        <p:txBody>
          <a:bodyPr/>
          <a:lstStyle>
            <a:lvl1pPr>
              <a:buNone/>
              <a:defRPr>
                <a:solidFill>
                  <a:schemeClr val="bg2">
                    <a:lumMod val="10000"/>
                  </a:schemeClr>
                </a:solidFill>
              </a:defRPr>
            </a:lvl1pPr>
          </a:lstStyle>
          <a:p>
            <a:r>
              <a:rPr lang="en-US"/>
              <a:t>Click icon to add picture</a:t>
            </a:r>
            <a:endParaRPr/>
          </a:p>
        </p:txBody>
      </p:sp>
      <p:sp>
        <p:nvSpPr>
          <p:cNvPr id="6" name="Rectangle 5">
            <a:extLst>
              <a:ext uri="{FF2B5EF4-FFF2-40B4-BE49-F238E27FC236}">
                <a16:creationId xmlns:a16="http://schemas.microsoft.com/office/drawing/2014/main" id="{63371FDE-7A48-4725-877E-3606F4BA13D1}"/>
              </a:ext>
            </a:extLst>
          </p:cNvPr>
          <p:cNvSpPr/>
          <p:nvPr userDrawn="1"/>
        </p:nvSpPr>
        <p:spPr>
          <a:xfrm>
            <a:off x="0" y="-42168"/>
            <a:ext cx="18288000" cy="5947668"/>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 name="Title 1"/>
          <p:cNvSpPr>
            <a:spLocks noGrp="1"/>
          </p:cNvSpPr>
          <p:nvPr>
            <p:ph type="ctrTitle" hasCustomPrompt="1"/>
          </p:nvPr>
        </p:nvSpPr>
        <p:spPr>
          <a:xfrm>
            <a:off x="3886200" y="1228031"/>
            <a:ext cx="10439399" cy="2232025"/>
          </a:xfrm>
        </p:spPr>
        <p:txBody>
          <a:bodyPr>
            <a:noAutofit/>
          </a:bodyPr>
          <a:lstStyle>
            <a:lvl1pPr>
              <a:defRPr sz="7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829300" y="4378326"/>
            <a:ext cx="6400800" cy="703858"/>
          </a:xfrm>
        </p:spPr>
        <p:txBody>
          <a:bodyPr/>
          <a:lstStyle>
            <a:lvl1pPr marL="0" indent="0" algn="ctr">
              <a:buNone/>
              <a:defRPr>
                <a:solidFill>
                  <a:srgbClr val="FFCB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a:extLst>
              <a:ext uri="{FF2B5EF4-FFF2-40B4-BE49-F238E27FC236}">
                <a16:creationId xmlns:a16="http://schemas.microsoft.com/office/drawing/2014/main" id="{075E8DED-6AFB-45C9-9389-5E6D94201346}"/>
              </a:ext>
            </a:extLst>
          </p:cNvPr>
          <p:cNvCxnSpPr>
            <a:cxnSpLocks/>
          </p:cNvCxnSpPr>
          <p:nvPr userDrawn="1"/>
        </p:nvCxnSpPr>
        <p:spPr>
          <a:xfrm>
            <a:off x="3276600" y="3924300"/>
            <a:ext cx="11506200" cy="0"/>
          </a:xfrm>
          <a:prstGeom prst="line">
            <a:avLst/>
          </a:prstGeom>
          <a:ln w="88900">
            <a:solidFill>
              <a:srgbClr val="FFCB05"/>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F155298E-5459-469C-A2EC-F89A3730B2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66327" y="289707"/>
            <a:ext cx="3023712" cy="1532119"/>
          </a:xfrm>
          <a:prstGeom prst="rect">
            <a:avLst/>
          </a:prstGeom>
        </p:spPr>
      </p:pic>
    </p:spTree>
    <p:extLst>
      <p:ext uri="{BB962C8B-B14F-4D97-AF65-F5344CB8AC3E}">
        <p14:creationId xmlns:p14="http://schemas.microsoft.com/office/powerpoint/2010/main" val="72737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CB8E96-7C5E-4617-8E96-E18C7C8DD917}"/>
              </a:ext>
            </a:extLst>
          </p:cNvPr>
          <p:cNvSpPr/>
          <p:nvPr userDrawn="1"/>
        </p:nvSpPr>
        <p:spPr>
          <a:xfrm>
            <a:off x="-342900" y="-266700"/>
            <a:ext cx="18973800" cy="2133600"/>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7145000" cy="1143000"/>
          </a:xfrm>
        </p:spPr>
        <p:txBody>
          <a:bodyPr>
            <a:noAutofit/>
          </a:bodyPr>
          <a:lstStyle>
            <a:lvl1pPr>
              <a:defRPr sz="8000" b="1">
                <a:solidFill>
                  <a:schemeClr val="bg1"/>
                </a:solidFill>
              </a:defRPr>
            </a:lvl1pPr>
          </a:lstStyle>
          <a:p>
            <a:r>
              <a:rPr lang="en-US"/>
              <a:t>Click to edit Master title style</a:t>
            </a:r>
          </a:p>
        </p:txBody>
      </p:sp>
      <p:sp>
        <p:nvSpPr>
          <p:cNvPr id="7" name="Content Placeholder 3">
            <a:extLst>
              <a:ext uri="{FF2B5EF4-FFF2-40B4-BE49-F238E27FC236}">
                <a16:creationId xmlns:a16="http://schemas.microsoft.com/office/drawing/2014/main" id="{CAD4C611-69D0-4E21-A226-581D53074D74}"/>
              </a:ext>
            </a:extLst>
          </p:cNvPr>
          <p:cNvSpPr>
            <a:spLocks noGrp="1"/>
          </p:cNvSpPr>
          <p:nvPr>
            <p:ph sz="half" idx="2"/>
          </p:nvPr>
        </p:nvSpPr>
        <p:spPr>
          <a:xfrm>
            <a:off x="487680" y="2544762"/>
            <a:ext cx="17114520" cy="6561138"/>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object&#10;&#10;Description automatically generated">
            <a:extLst>
              <a:ext uri="{FF2B5EF4-FFF2-40B4-BE49-F238E27FC236}">
                <a16:creationId xmlns:a16="http://schemas.microsoft.com/office/drawing/2014/main" id="{8E6A6DFE-9C19-43EB-87BE-065DBF08C9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21" y="9334500"/>
            <a:ext cx="5118741" cy="712888"/>
          </a:xfrm>
          <a:prstGeom prst="rect">
            <a:avLst/>
          </a:prstGeom>
        </p:spPr>
      </p:pic>
      <p:sp>
        <p:nvSpPr>
          <p:cNvPr id="3" name="Rectangle 2">
            <a:extLst>
              <a:ext uri="{FF2B5EF4-FFF2-40B4-BE49-F238E27FC236}">
                <a16:creationId xmlns:a16="http://schemas.microsoft.com/office/drawing/2014/main" id="{CAAA4D48-A627-4F95-B6BA-5E6408F2C71C}"/>
              </a:ext>
            </a:extLst>
          </p:cNvPr>
          <p:cNvSpPr/>
          <p:nvPr userDrawn="1"/>
        </p:nvSpPr>
        <p:spPr>
          <a:xfrm>
            <a:off x="-342900" y="1866900"/>
            <a:ext cx="18973800" cy="228600"/>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12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82C9432A-897E-4E15-A5B0-6EFD07C3E58B}"/>
              </a:ext>
            </a:extLst>
          </p:cNvPr>
          <p:cNvSpPr>
            <a:spLocks noGrp="1"/>
          </p:cNvSpPr>
          <p:nvPr>
            <p:ph type="pic" sz="quarter" idx="15"/>
          </p:nvPr>
        </p:nvSpPr>
        <p:spPr>
          <a:xfrm>
            <a:off x="0" y="5905500"/>
            <a:ext cx="18288000" cy="4423664"/>
          </a:xfrm>
        </p:spPr>
        <p:txBody>
          <a:bodyPr/>
          <a:lstStyle>
            <a:lvl1pPr>
              <a:buNone/>
              <a:defRPr>
                <a:solidFill>
                  <a:schemeClr val="bg2">
                    <a:lumMod val="10000"/>
                  </a:schemeClr>
                </a:solidFill>
              </a:defRPr>
            </a:lvl1pPr>
          </a:lstStyle>
          <a:p>
            <a:r>
              <a:rPr lang="en-US"/>
              <a:t>Click icon to add picture</a:t>
            </a:r>
            <a:endParaRPr/>
          </a:p>
        </p:txBody>
      </p:sp>
      <p:sp>
        <p:nvSpPr>
          <p:cNvPr id="6" name="Rectangle 5">
            <a:extLst>
              <a:ext uri="{FF2B5EF4-FFF2-40B4-BE49-F238E27FC236}">
                <a16:creationId xmlns:a16="http://schemas.microsoft.com/office/drawing/2014/main" id="{63371FDE-7A48-4725-877E-3606F4BA13D1}"/>
              </a:ext>
            </a:extLst>
          </p:cNvPr>
          <p:cNvSpPr/>
          <p:nvPr userDrawn="1"/>
        </p:nvSpPr>
        <p:spPr>
          <a:xfrm>
            <a:off x="0" y="-42168"/>
            <a:ext cx="18288000" cy="594766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 name="Title 1"/>
          <p:cNvSpPr>
            <a:spLocks noGrp="1"/>
          </p:cNvSpPr>
          <p:nvPr>
            <p:ph type="ctrTitle" hasCustomPrompt="1"/>
          </p:nvPr>
        </p:nvSpPr>
        <p:spPr>
          <a:xfrm>
            <a:off x="3886200" y="1228031"/>
            <a:ext cx="10439399" cy="2232025"/>
          </a:xfrm>
        </p:spPr>
        <p:txBody>
          <a:bodyPr>
            <a:noAutofit/>
          </a:bodyPr>
          <a:lstStyle>
            <a:lvl1pPr>
              <a:defRPr sz="7200" b="1">
                <a:solidFill>
                  <a:srgbClr val="975CA5"/>
                </a:solidFill>
              </a:defRPr>
            </a:lvl1pPr>
          </a:lstStyle>
          <a:p>
            <a:r>
              <a:rPr lang="en-US"/>
              <a:t>CLICK TO EDIT MASTER TITLE STYLE</a:t>
            </a:r>
          </a:p>
        </p:txBody>
      </p:sp>
      <p:sp>
        <p:nvSpPr>
          <p:cNvPr id="3" name="Subtitle 2"/>
          <p:cNvSpPr>
            <a:spLocks noGrp="1"/>
          </p:cNvSpPr>
          <p:nvPr>
            <p:ph type="subTitle" idx="1"/>
          </p:nvPr>
        </p:nvSpPr>
        <p:spPr>
          <a:xfrm>
            <a:off x="5829300" y="4378326"/>
            <a:ext cx="6400800" cy="703858"/>
          </a:xfrm>
        </p:spPr>
        <p:txBody>
          <a:bodyPr/>
          <a:lstStyle>
            <a:lvl1pPr marL="0" indent="0" algn="ctr">
              <a:buNone/>
              <a:defRPr>
                <a:solidFill>
                  <a:srgbClr val="975C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3639800" y="9632690"/>
            <a:ext cx="2133600" cy="365125"/>
          </a:xfrm>
        </p:spPr>
        <p:txBody>
          <a:bodyPr/>
          <a:lstStyle>
            <a:lvl1pPr>
              <a:defRPr>
                <a:solidFill>
                  <a:srgbClr val="FFCB05"/>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a:xfrm>
            <a:off x="16078200" y="9632690"/>
            <a:ext cx="1878436" cy="365125"/>
          </a:xfrm>
        </p:spPr>
        <p:txBody>
          <a:bodyPr/>
          <a:lstStyle>
            <a:lvl1pPr>
              <a:defRPr>
                <a:solidFill>
                  <a:srgbClr val="FFCB05"/>
                </a:solidFill>
              </a:defRPr>
            </a:lvl1pPr>
          </a:lstStyle>
          <a:p>
            <a:endParaRPr lang="en-US"/>
          </a:p>
        </p:txBody>
      </p:sp>
      <p:cxnSp>
        <p:nvCxnSpPr>
          <p:cNvPr id="18" name="Straight Connector 17">
            <a:extLst>
              <a:ext uri="{FF2B5EF4-FFF2-40B4-BE49-F238E27FC236}">
                <a16:creationId xmlns:a16="http://schemas.microsoft.com/office/drawing/2014/main" id="{075E8DED-6AFB-45C9-9389-5E6D94201346}"/>
              </a:ext>
            </a:extLst>
          </p:cNvPr>
          <p:cNvCxnSpPr>
            <a:cxnSpLocks/>
          </p:cNvCxnSpPr>
          <p:nvPr userDrawn="1"/>
        </p:nvCxnSpPr>
        <p:spPr>
          <a:xfrm>
            <a:off x="3276600" y="3924300"/>
            <a:ext cx="11506200" cy="0"/>
          </a:xfrm>
          <a:prstGeom prst="line">
            <a:avLst/>
          </a:prstGeom>
          <a:ln w="88900">
            <a:solidFill>
              <a:srgbClr val="975CA5"/>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F155298E-5459-469C-A2EC-F89A3730B2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66327" y="289707"/>
            <a:ext cx="3023712" cy="1532119"/>
          </a:xfrm>
          <a:prstGeom prst="rect">
            <a:avLst/>
          </a:prstGeom>
        </p:spPr>
      </p:pic>
    </p:spTree>
    <p:extLst>
      <p:ext uri="{BB962C8B-B14F-4D97-AF65-F5344CB8AC3E}">
        <p14:creationId xmlns:p14="http://schemas.microsoft.com/office/powerpoint/2010/main" val="12293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a:off x="14493894" y="-896327"/>
            <a:ext cx="383793"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a:off x="14706600" y="-896327"/>
            <a:ext cx="4606496" cy="12232054"/>
          </a:xfrm>
          <a:prstGeom prst="rect">
            <a:avLst/>
          </a:prstGeom>
          <a:solidFill>
            <a:srgbClr val="975CA5"/>
          </a:solidFill>
        </p:spPr>
      </p:sp>
      <p:sp>
        <p:nvSpPr>
          <p:cNvPr id="2" name="Title 1"/>
          <p:cNvSpPr>
            <a:spLocks noGrp="1"/>
          </p:cNvSpPr>
          <p:nvPr>
            <p:ph type="title" hasCustomPrompt="1"/>
          </p:nvPr>
        </p:nvSpPr>
        <p:spPr>
          <a:xfrm>
            <a:off x="457200" y="1068669"/>
            <a:ext cx="10668000" cy="2348619"/>
          </a:xfrm>
        </p:spPr>
        <p:txBody>
          <a:bodyPr>
            <a:noAutofit/>
          </a:bodyPr>
          <a:lstStyle>
            <a:lvl1pPr algn="l">
              <a:defRPr sz="7200" b="1">
                <a:solidFill>
                  <a:srgbClr val="975CA5"/>
                </a:solidFill>
              </a:defRPr>
            </a:lvl1pPr>
          </a:lstStyle>
          <a:p>
            <a:r>
              <a:rPr lang="en-US"/>
              <a:t>CLICK TO EDIT MASTER TITLE STYLE</a:t>
            </a:r>
          </a:p>
        </p:txBody>
      </p:sp>
      <p:sp>
        <p:nvSpPr>
          <p:cNvPr id="3" name="Content Placeholder 2"/>
          <p:cNvSpPr>
            <a:spLocks noGrp="1"/>
          </p:cNvSpPr>
          <p:nvPr>
            <p:ph idx="1"/>
          </p:nvPr>
        </p:nvSpPr>
        <p:spPr>
          <a:xfrm>
            <a:off x="507118" y="3916861"/>
            <a:ext cx="10618082" cy="524970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2768263" y="3607185"/>
            <a:ext cx="13969663" cy="164715"/>
          </a:xfrm>
          <a:prstGeom prst="rect">
            <a:avLst/>
          </a:prstGeom>
          <a:solidFill>
            <a:srgbClr val="975CA5"/>
          </a:solidFill>
        </p:spPr>
      </p:sp>
      <p:sp>
        <p:nvSpPr>
          <p:cNvPr id="17" name="Picture Placeholder 12">
            <a:extLst>
              <a:ext uri="{FF2B5EF4-FFF2-40B4-BE49-F238E27FC236}">
                <a16:creationId xmlns:a16="http://schemas.microsoft.com/office/drawing/2014/main" id="{4B42513D-BDFA-481C-974E-D1895F7A502F}"/>
              </a:ext>
            </a:extLst>
          </p:cNvPr>
          <p:cNvSpPr>
            <a:spLocks noGrp="1"/>
          </p:cNvSpPr>
          <p:nvPr>
            <p:ph type="pic" sz="quarter" idx="15"/>
          </p:nvPr>
        </p:nvSpPr>
        <p:spPr>
          <a:xfrm>
            <a:off x="11987036" y="1028700"/>
            <a:ext cx="5310364" cy="8382000"/>
          </a:xfrm>
        </p:spPr>
        <p:txBody>
          <a:bodyPr/>
          <a:lstStyle>
            <a:lvl1pPr>
              <a:buNone/>
              <a:defRPr>
                <a:solidFill>
                  <a:schemeClr val="bg2">
                    <a:lumMod val="10000"/>
                  </a:schemeClr>
                </a:solidFill>
              </a:defRPr>
            </a:lvl1pPr>
          </a:lstStyle>
          <a:p>
            <a:r>
              <a:rPr lang="en-US"/>
              <a:t>Click icon to add picture</a:t>
            </a:r>
            <a:endParaRPr/>
          </a:p>
        </p:txBody>
      </p:sp>
      <p:pic>
        <p:nvPicPr>
          <p:cNvPr id="7" name="Picture 6" descr="A picture containing object&#10;&#10;Description automatically generated">
            <a:extLst>
              <a:ext uri="{FF2B5EF4-FFF2-40B4-BE49-F238E27FC236}">
                <a16:creationId xmlns:a16="http://schemas.microsoft.com/office/drawing/2014/main" id="{ADBF10E8-FA69-4C0A-8FC6-BA42CFC72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832" y="9334500"/>
            <a:ext cx="5118741" cy="6955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8669"/>
            <a:ext cx="10668000" cy="2348619"/>
          </a:xfrm>
        </p:spPr>
        <p:txBody>
          <a:bodyPr>
            <a:noAutofit/>
          </a:bodyPr>
          <a:lstStyle>
            <a:lvl1pPr algn="l">
              <a:defRPr sz="7200" b="1">
                <a:solidFill>
                  <a:srgbClr val="975CA5"/>
                </a:solidFill>
              </a:defRPr>
            </a:lvl1pPr>
          </a:lstStyle>
          <a:p>
            <a:r>
              <a:rPr lang="en-US"/>
              <a:t>CLICK TO EDIT MASTER TITLE STYLE</a:t>
            </a:r>
          </a:p>
        </p:txBody>
      </p:sp>
      <p:sp>
        <p:nvSpPr>
          <p:cNvPr id="3" name="Content Placeholder 2"/>
          <p:cNvSpPr>
            <a:spLocks noGrp="1"/>
          </p:cNvSpPr>
          <p:nvPr>
            <p:ph idx="1"/>
          </p:nvPr>
        </p:nvSpPr>
        <p:spPr>
          <a:xfrm>
            <a:off x="507118" y="3916861"/>
            <a:ext cx="10618082" cy="524970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2768263" y="3607185"/>
            <a:ext cx="13969663" cy="164715"/>
          </a:xfrm>
          <a:prstGeom prst="rect">
            <a:avLst/>
          </a:prstGeom>
          <a:solidFill>
            <a:srgbClr val="975CA5"/>
          </a:solidFill>
        </p:spPr>
      </p:sp>
      <p:sp>
        <p:nvSpPr>
          <p:cNvPr id="17" name="Picture Placeholder 12">
            <a:extLst>
              <a:ext uri="{FF2B5EF4-FFF2-40B4-BE49-F238E27FC236}">
                <a16:creationId xmlns:a16="http://schemas.microsoft.com/office/drawing/2014/main" id="{4B42513D-BDFA-481C-974E-D1895F7A502F}"/>
              </a:ext>
            </a:extLst>
          </p:cNvPr>
          <p:cNvSpPr>
            <a:spLocks noGrp="1"/>
          </p:cNvSpPr>
          <p:nvPr>
            <p:ph type="pic" sz="quarter" idx="15"/>
          </p:nvPr>
        </p:nvSpPr>
        <p:spPr>
          <a:xfrm>
            <a:off x="11987036" y="1028700"/>
            <a:ext cx="5310364" cy="8382000"/>
          </a:xfrm>
        </p:spPr>
        <p:txBody>
          <a:bodyPr/>
          <a:lstStyle>
            <a:lvl1pPr>
              <a:buNone/>
              <a:defRPr>
                <a:solidFill>
                  <a:schemeClr val="bg2">
                    <a:lumMod val="10000"/>
                  </a:schemeClr>
                </a:solidFill>
              </a:defRPr>
            </a:lvl1pPr>
          </a:lstStyle>
          <a:p>
            <a:r>
              <a:rPr lang="en-US"/>
              <a:t>Click icon to add picture</a:t>
            </a:r>
            <a:endParaRPr/>
          </a:p>
        </p:txBody>
      </p:sp>
      <p:pic>
        <p:nvPicPr>
          <p:cNvPr id="7" name="Picture 6" descr="A picture containing object&#10;&#10;Description automatically generated">
            <a:extLst>
              <a:ext uri="{FF2B5EF4-FFF2-40B4-BE49-F238E27FC236}">
                <a16:creationId xmlns:a16="http://schemas.microsoft.com/office/drawing/2014/main" id="{ADBF10E8-FA69-4C0A-8FC6-BA42CFC72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832" y="9334500"/>
            <a:ext cx="5118741" cy="695527"/>
          </a:xfrm>
          <a:prstGeom prst="rect">
            <a:avLst/>
          </a:prstGeom>
        </p:spPr>
      </p:pic>
      <p:sp>
        <p:nvSpPr>
          <p:cNvPr id="9" name="AutoShape 2">
            <a:extLst>
              <a:ext uri="{FF2B5EF4-FFF2-40B4-BE49-F238E27FC236}">
                <a16:creationId xmlns:a16="http://schemas.microsoft.com/office/drawing/2014/main" id="{722292B7-1670-4029-856D-9A034BF25BA4}"/>
              </a:ext>
            </a:extLst>
          </p:cNvPr>
          <p:cNvSpPr/>
          <p:nvPr userDrawn="1"/>
        </p:nvSpPr>
        <p:spPr>
          <a:xfrm>
            <a:off x="17666970" y="-266700"/>
            <a:ext cx="171087" cy="12232054"/>
          </a:xfrm>
          <a:prstGeom prst="rect">
            <a:avLst/>
          </a:prstGeom>
          <a:solidFill>
            <a:srgbClr val="FFCB05"/>
          </a:solidFill>
        </p:spPr>
      </p:sp>
      <p:sp>
        <p:nvSpPr>
          <p:cNvPr id="10" name="AutoShape 2">
            <a:extLst>
              <a:ext uri="{FF2B5EF4-FFF2-40B4-BE49-F238E27FC236}">
                <a16:creationId xmlns:a16="http://schemas.microsoft.com/office/drawing/2014/main" id="{9DB922F3-61D9-4FE2-B098-2982ED35AEAD}"/>
              </a:ext>
            </a:extLst>
          </p:cNvPr>
          <p:cNvSpPr/>
          <p:nvPr userDrawn="1"/>
        </p:nvSpPr>
        <p:spPr>
          <a:xfrm>
            <a:off x="17830800" y="-896327"/>
            <a:ext cx="1482296" cy="12232054"/>
          </a:xfrm>
          <a:prstGeom prst="rect">
            <a:avLst/>
          </a:prstGeom>
          <a:solidFill>
            <a:srgbClr val="975CA5"/>
          </a:solidFill>
        </p:spPr>
      </p:sp>
    </p:spTree>
    <p:extLst>
      <p:ext uri="{BB962C8B-B14F-4D97-AF65-F5344CB8AC3E}">
        <p14:creationId xmlns:p14="http://schemas.microsoft.com/office/powerpoint/2010/main" val="190651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rot="10800000">
            <a:off x="3925349" y="-972527"/>
            <a:ext cx="383793"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rot="10800000">
            <a:off x="-660702" y="-972527"/>
            <a:ext cx="4606496" cy="12232054"/>
          </a:xfrm>
          <a:prstGeom prst="rect">
            <a:avLst/>
          </a:prstGeom>
          <a:solidFill>
            <a:srgbClr val="975CA5"/>
          </a:solidFill>
        </p:spPr>
      </p:sp>
      <p:sp>
        <p:nvSpPr>
          <p:cNvPr id="2" name="Title 1"/>
          <p:cNvSpPr>
            <a:spLocks noGrp="1"/>
          </p:cNvSpPr>
          <p:nvPr>
            <p:ph type="title" hasCustomPrompt="1"/>
          </p:nvPr>
        </p:nvSpPr>
        <p:spPr>
          <a:xfrm>
            <a:off x="7086600" y="1028700"/>
            <a:ext cx="98322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7086600" y="4035968"/>
            <a:ext cx="9832200" cy="523685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7086600" y="3709996"/>
            <a:ext cx="13122986" cy="138103"/>
          </a:xfrm>
          <a:prstGeom prst="rect">
            <a:avLst/>
          </a:prstGeom>
          <a:solidFill>
            <a:srgbClr val="975CA5"/>
          </a:solidFill>
        </p:spPr>
      </p:sp>
      <p:sp>
        <p:nvSpPr>
          <p:cNvPr id="16" name="Content Placeholder 2">
            <a:extLst>
              <a:ext uri="{FF2B5EF4-FFF2-40B4-BE49-F238E27FC236}">
                <a16:creationId xmlns:a16="http://schemas.microsoft.com/office/drawing/2014/main" id="{FF9070E1-B27B-4E21-B999-E849FB0A0813}"/>
              </a:ext>
            </a:extLst>
          </p:cNvPr>
          <p:cNvSpPr>
            <a:spLocks noGrp="1"/>
          </p:cNvSpPr>
          <p:nvPr>
            <p:ph idx="13"/>
          </p:nvPr>
        </p:nvSpPr>
        <p:spPr>
          <a:xfrm>
            <a:off x="7086600" y="2857500"/>
            <a:ext cx="9832200" cy="637477"/>
          </a:xfrm>
        </p:spPr>
        <p:txBody>
          <a:bodyPr>
            <a:normAutofit/>
          </a:bodyPr>
          <a:lstStyle>
            <a:lvl1pPr marL="0" indent="0">
              <a:buNone/>
              <a:defRPr sz="3600">
                <a:solidFill>
                  <a:schemeClr val="tx1">
                    <a:lumMod val="65000"/>
                    <a:lumOff val="35000"/>
                  </a:schemeClr>
                </a:solidFill>
              </a:defRPr>
            </a:lvl1pPr>
            <a:lvl2pPr>
              <a:defRPr>
                <a:solidFill>
                  <a:srgbClr val="975CA5"/>
                </a:solidFill>
              </a:defRPr>
            </a:lvl2pPr>
            <a:lvl3pPr>
              <a:defRPr>
                <a:solidFill>
                  <a:srgbClr val="975CA5"/>
                </a:solidFill>
              </a:defRPr>
            </a:lvl3pPr>
            <a:lvl4pPr>
              <a:defRPr>
                <a:solidFill>
                  <a:srgbClr val="975CA5"/>
                </a:solidFill>
              </a:defRPr>
            </a:lvl4pPr>
            <a:lvl5pPr>
              <a:defRPr>
                <a:solidFill>
                  <a:srgbClr val="975CA5"/>
                </a:solidFill>
              </a:defRPr>
            </a:lvl5pPr>
          </a:lstStyle>
          <a:p>
            <a:pPr lvl="0"/>
            <a:r>
              <a:rPr lang="en-US"/>
              <a:t>Click to edit Master text styles</a:t>
            </a:r>
          </a:p>
        </p:txBody>
      </p:sp>
      <p:sp>
        <p:nvSpPr>
          <p:cNvPr id="15" name="Picture Placeholder 12">
            <a:extLst>
              <a:ext uri="{FF2B5EF4-FFF2-40B4-BE49-F238E27FC236}">
                <a16:creationId xmlns:a16="http://schemas.microsoft.com/office/drawing/2014/main" id="{C3EA6A35-0883-42CA-A8CC-66BC9CBE9BBE}"/>
              </a:ext>
            </a:extLst>
          </p:cNvPr>
          <p:cNvSpPr>
            <a:spLocks noGrp="1"/>
          </p:cNvSpPr>
          <p:nvPr>
            <p:ph type="pic" sz="quarter" idx="15"/>
          </p:nvPr>
        </p:nvSpPr>
        <p:spPr>
          <a:xfrm>
            <a:off x="1090436" y="1028700"/>
            <a:ext cx="5310364" cy="8244122"/>
          </a:xfrm>
        </p:spPr>
        <p:txBody>
          <a:bodyPr/>
          <a:lstStyle>
            <a:lvl1pPr>
              <a:buNone/>
              <a:defRPr>
                <a:solidFill>
                  <a:schemeClr val="bg2">
                    <a:lumMod val="10000"/>
                  </a:schemeClr>
                </a:solidFill>
              </a:defRPr>
            </a:lvl1pPr>
          </a:lstStyle>
          <a:p>
            <a:r>
              <a:rPr lang="en-US"/>
              <a:t>Click icon to add picture</a:t>
            </a:r>
            <a:endParaRPr/>
          </a:p>
        </p:txBody>
      </p:sp>
      <p:pic>
        <p:nvPicPr>
          <p:cNvPr id="13" name="Picture 12" descr="A picture containing object&#10;&#10;Description automatically generated">
            <a:extLst>
              <a:ext uri="{FF2B5EF4-FFF2-40B4-BE49-F238E27FC236}">
                <a16:creationId xmlns:a16="http://schemas.microsoft.com/office/drawing/2014/main" id="{DD846271-2F58-4353-8B40-9808D28CD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600" y="9334500"/>
            <a:ext cx="5118741" cy="695527"/>
          </a:xfrm>
          <a:prstGeom prst="rect">
            <a:avLst/>
          </a:prstGeom>
        </p:spPr>
      </p:pic>
    </p:spTree>
    <p:extLst>
      <p:ext uri="{BB962C8B-B14F-4D97-AF65-F5344CB8AC3E}">
        <p14:creationId xmlns:p14="http://schemas.microsoft.com/office/powerpoint/2010/main" val="394011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a:off x="14493894" y="-896327"/>
            <a:ext cx="383793"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a:off x="14706600" y="-896327"/>
            <a:ext cx="4606496" cy="12232054"/>
          </a:xfrm>
          <a:prstGeom prst="rect">
            <a:avLst/>
          </a:prstGeom>
          <a:solidFill>
            <a:srgbClr val="975CA5"/>
          </a:solidFill>
        </p:spPr>
      </p:sp>
      <p:sp>
        <p:nvSpPr>
          <p:cNvPr id="2" name="Title 1"/>
          <p:cNvSpPr>
            <a:spLocks noGrp="1"/>
          </p:cNvSpPr>
          <p:nvPr>
            <p:ph type="title" hasCustomPrompt="1"/>
          </p:nvPr>
        </p:nvSpPr>
        <p:spPr>
          <a:xfrm>
            <a:off x="457200" y="1028700"/>
            <a:ext cx="98298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457200" y="4063118"/>
            <a:ext cx="9829800" cy="519518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2835986" y="3709996"/>
            <a:ext cx="13122986" cy="138103"/>
          </a:xfrm>
          <a:prstGeom prst="rect">
            <a:avLst/>
          </a:prstGeom>
          <a:solidFill>
            <a:srgbClr val="975CA5"/>
          </a:solidFill>
        </p:spPr>
      </p:sp>
      <p:sp>
        <p:nvSpPr>
          <p:cNvPr id="16" name="Content Placeholder 2">
            <a:extLst>
              <a:ext uri="{FF2B5EF4-FFF2-40B4-BE49-F238E27FC236}">
                <a16:creationId xmlns:a16="http://schemas.microsoft.com/office/drawing/2014/main" id="{FF9070E1-B27B-4E21-B999-E849FB0A0813}"/>
              </a:ext>
            </a:extLst>
          </p:cNvPr>
          <p:cNvSpPr>
            <a:spLocks noGrp="1"/>
          </p:cNvSpPr>
          <p:nvPr>
            <p:ph idx="13"/>
          </p:nvPr>
        </p:nvSpPr>
        <p:spPr>
          <a:xfrm>
            <a:off x="457200" y="2857500"/>
            <a:ext cx="9829800" cy="637477"/>
          </a:xfrm>
        </p:spPr>
        <p:txBody>
          <a:bodyPr>
            <a:normAutofit/>
          </a:bodyPr>
          <a:lstStyle>
            <a:lvl1pPr marL="0" indent="0">
              <a:buNone/>
              <a:defRPr sz="3600">
                <a:solidFill>
                  <a:schemeClr val="tx1">
                    <a:lumMod val="65000"/>
                    <a:lumOff val="35000"/>
                  </a:schemeClr>
                </a:solidFill>
              </a:defRPr>
            </a:lvl1pPr>
            <a:lvl2pPr>
              <a:defRPr>
                <a:solidFill>
                  <a:srgbClr val="975CA5"/>
                </a:solidFill>
              </a:defRPr>
            </a:lvl2pPr>
            <a:lvl3pPr>
              <a:defRPr>
                <a:solidFill>
                  <a:srgbClr val="975CA5"/>
                </a:solidFill>
              </a:defRPr>
            </a:lvl3pPr>
            <a:lvl4pPr>
              <a:defRPr>
                <a:solidFill>
                  <a:srgbClr val="975CA5"/>
                </a:solidFill>
              </a:defRPr>
            </a:lvl4pPr>
            <a:lvl5pPr>
              <a:defRPr>
                <a:solidFill>
                  <a:srgbClr val="975CA5"/>
                </a:solidFill>
              </a:defRPr>
            </a:lvl5pPr>
          </a:lstStyle>
          <a:p>
            <a:pPr lvl="0"/>
            <a:r>
              <a:rPr lang="en-US"/>
              <a:t>Click to edit Master text styles</a:t>
            </a:r>
          </a:p>
        </p:txBody>
      </p:sp>
      <p:sp>
        <p:nvSpPr>
          <p:cNvPr id="17" name="Picture Placeholder 12">
            <a:extLst>
              <a:ext uri="{FF2B5EF4-FFF2-40B4-BE49-F238E27FC236}">
                <a16:creationId xmlns:a16="http://schemas.microsoft.com/office/drawing/2014/main" id="{ED98EE54-C849-4E0E-8DBC-3A1864269DCD}"/>
              </a:ext>
            </a:extLst>
          </p:cNvPr>
          <p:cNvSpPr>
            <a:spLocks noGrp="1"/>
          </p:cNvSpPr>
          <p:nvPr>
            <p:ph type="pic" sz="quarter" idx="15"/>
          </p:nvPr>
        </p:nvSpPr>
        <p:spPr>
          <a:xfrm>
            <a:off x="11987036" y="1028700"/>
            <a:ext cx="5310364" cy="8229600"/>
          </a:xfrm>
        </p:spPr>
        <p:txBody>
          <a:bodyPr/>
          <a:lstStyle>
            <a:lvl1pPr>
              <a:buNone/>
              <a:defRPr>
                <a:solidFill>
                  <a:schemeClr val="bg2">
                    <a:lumMod val="10000"/>
                  </a:schemeClr>
                </a:solidFill>
              </a:defRPr>
            </a:lvl1pPr>
          </a:lstStyle>
          <a:p>
            <a:r>
              <a:rPr lang="en-US"/>
              <a:t>Click icon to add picture</a:t>
            </a:r>
            <a:endParaRPr/>
          </a:p>
        </p:txBody>
      </p:sp>
      <p:pic>
        <p:nvPicPr>
          <p:cNvPr id="13" name="Picture 12" descr="A picture containing object&#10;&#10;Description automatically generated">
            <a:extLst>
              <a:ext uri="{FF2B5EF4-FFF2-40B4-BE49-F238E27FC236}">
                <a16:creationId xmlns:a16="http://schemas.microsoft.com/office/drawing/2014/main" id="{38691800-8208-43FF-B1AD-338AF2FDC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9410700"/>
            <a:ext cx="5118741" cy="695527"/>
          </a:xfrm>
          <a:prstGeom prst="rect">
            <a:avLst/>
          </a:prstGeom>
        </p:spPr>
      </p:pic>
    </p:spTree>
    <p:extLst>
      <p:ext uri="{BB962C8B-B14F-4D97-AF65-F5344CB8AC3E}">
        <p14:creationId xmlns:p14="http://schemas.microsoft.com/office/powerpoint/2010/main" val="1188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a:off x="17666970" y="-266700"/>
            <a:ext cx="171087"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a:off x="17830800" y="-896327"/>
            <a:ext cx="1482296" cy="12232054"/>
          </a:xfrm>
          <a:prstGeom prst="rect">
            <a:avLst/>
          </a:prstGeom>
          <a:solidFill>
            <a:srgbClr val="975CA5"/>
          </a:solidFill>
        </p:spPr>
      </p:sp>
      <p:sp>
        <p:nvSpPr>
          <p:cNvPr id="2" name="Title 1"/>
          <p:cNvSpPr>
            <a:spLocks noGrp="1"/>
          </p:cNvSpPr>
          <p:nvPr>
            <p:ph type="title" hasCustomPrompt="1"/>
          </p:nvPr>
        </p:nvSpPr>
        <p:spPr>
          <a:xfrm>
            <a:off x="457200" y="1028700"/>
            <a:ext cx="169164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457200" y="3436971"/>
            <a:ext cx="16916400" cy="582132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2835986" y="3118539"/>
            <a:ext cx="20502956" cy="147174"/>
          </a:xfrm>
          <a:prstGeom prst="rect">
            <a:avLst/>
          </a:prstGeom>
          <a:solidFill>
            <a:srgbClr val="975CA5"/>
          </a:solidFill>
        </p:spPr>
      </p:sp>
      <p:pic>
        <p:nvPicPr>
          <p:cNvPr id="13" name="Picture 12" descr="A picture containing object&#10;&#10;Description automatically generated">
            <a:extLst>
              <a:ext uri="{FF2B5EF4-FFF2-40B4-BE49-F238E27FC236}">
                <a16:creationId xmlns:a16="http://schemas.microsoft.com/office/drawing/2014/main" id="{38691800-8208-43FF-B1AD-338AF2FDC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9410700"/>
            <a:ext cx="5118741" cy="695527"/>
          </a:xfrm>
          <a:prstGeom prst="rect">
            <a:avLst/>
          </a:prstGeom>
        </p:spPr>
      </p:pic>
    </p:spTree>
    <p:extLst>
      <p:ext uri="{BB962C8B-B14F-4D97-AF65-F5344CB8AC3E}">
        <p14:creationId xmlns:p14="http://schemas.microsoft.com/office/powerpoint/2010/main" val="95999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E1AD9CB4-33B1-4D49-ABC8-49AC8ECF8B7C}"/>
              </a:ext>
            </a:extLst>
          </p:cNvPr>
          <p:cNvSpPr/>
          <p:nvPr userDrawn="1"/>
        </p:nvSpPr>
        <p:spPr>
          <a:xfrm>
            <a:off x="17666970" y="-266700"/>
            <a:ext cx="171087" cy="12232054"/>
          </a:xfrm>
          <a:prstGeom prst="rect">
            <a:avLst/>
          </a:prstGeom>
          <a:solidFill>
            <a:srgbClr val="FFCB05"/>
          </a:solidFill>
        </p:spPr>
      </p:sp>
      <p:sp>
        <p:nvSpPr>
          <p:cNvPr id="12" name="AutoShape 2">
            <a:extLst>
              <a:ext uri="{FF2B5EF4-FFF2-40B4-BE49-F238E27FC236}">
                <a16:creationId xmlns:a16="http://schemas.microsoft.com/office/drawing/2014/main" id="{CAF188C9-7B83-49EA-8605-7A8286767B3E}"/>
              </a:ext>
            </a:extLst>
          </p:cNvPr>
          <p:cNvSpPr/>
          <p:nvPr userDrawn="1"/>
        </p:nvSpPr>
        <p:spPr>
          <a:xfrm>
            <a:off x="17830800" y="-896327"/>
            <a:ext cx="1482296" cy="12232054"/>
          </a:xfrm>
          <a:prstGeom prst="rect">
            <a:avLst/>
          </a:prstGeom>
          <a:solidFill>
            <a:srgbClr val="975CA5"/>
          </a:solidFill>
        </p:spPr>
      </p:sp>
      <p:sp>
        <p:nvSpPr>
          <p:cNvPr id="2" name="Title 1"/>
          <p:cNvSpPr>
            <a:spLocks noGrp="1"/>
          </p:cNvSpPr>
          <p:nvPr>
            <p:ph type="title" hasCustomPrompt="1"/>
          </p:nvPr>
        </p:nvSpPr>
        <p:spPr>
          <a:xfrm>
            <a:off x="457200" y="1028700"/>
            <a:ext cx="16916400" cy="1918581"/>
          </a:xfrm>
        </p:spPr>
        <p:txBody>
          <a:bodyPr>
            <a:noAutofit/>
          </a:bodyPr>
          <a:lstStyle>
            <a:lvl1pPr algn="l">
              <a:defRPr sz="6000" b="1">
                <a:solidFill>
                  <a:srgbClr val="975CA5"/>
                </a:solidFill>
              </a:defRPr>
            </a:lvl1pPr>
          </a:lstStyle>
          <a:p>
            <a:r>
              <a:rPr lang="en-US"/>
              <a:t>CLICK TO EDIT MASTER TITLE STYLE</a:t>
            </a:r>
          </a:p>
        </p:txBody>
      </p:sp>
      <p:sp>
        <p:nvSpPr>
          <p:cNvPr id="3" name="Content Placeholder 2"/>
          <p:cNvSpPr>
            <a:spLocks noGrp="1"/>
          </p:cNvSpPr>
          <p:nvPr>
            <p:ph idx="1"/>
          </p:nvPr>
        </p:nvSpPr>
        <p:spPr>
          <a:xfrm>
            <a:off x="457200" y="4063118"/>
            <a:ext cx="16916400" cy="519518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AutoShape 7">
            <a:extLst>
              <a:ext uri="{FF2B5EF4-FFF2-40B4-BE49-F238E27FC236}">
                <a16:creationId xmlns:a16="http://schemas.microsoft.com/office/drawing/2014/main" id="{3EFF2D0B-C6E5-450F-A416-FFF3CE060D28}"/>
              </a:ext>
            </a:extLst>
          </p:cNvPr>
          <p:cNvSpPr/>
          <p:nvPr/>
        </p:nvSpPr>
        <p:spPr>
          <a:xfrm>
            <a:off x="-2835986" y="3709996"/>
            <a:ext cx="20502956" cy="147174"/>
          </a:xfrm>
          <a:prstGeom prst="rect">
            <a:avLst/>
          </a:prstGeom>
          <a:solidFill>
            <a:srgbClr val="975CA5"/>
          </a:solidFill>
        </p:spPr>
      </p:sp>
      <p:sp>
        <p:nvSpPr>
          <p:cNvPr id="16" name="Content Placeholder 2">
            <a:extLst>
              <a:ext uri="{FF2B5EF4-FFF2-40B4-BE49-F238E27FC236}">
                <a16:creationId xmlns:a16="http://schemas.microsoft.com/office/drawing/2014/main" id="{FF9070E1-B27B-4E21-B999-E849FB0A0813}"/>
              </a:ext>
            </a:extLst>
          </p:cNvPr>
          <p:cNvSpPr>
            <a:spLocks noGrp="1"/>
          </p:cNvSpPr>
          <p:nvPr>
            <p:ph idx="13"/>
          </p:nvPr>
        </p:nvSpPr>
        <p:spPr>
          <a:xfrm>
            <a:off x="457200" y="2857500"/>
            <a:ext cx="16916400" cy="637477"/>
          </a:xfrm>
        </p:spPr>
        <p:txBody>
          <a:bodyPr>
            <a:normAutofit/>
          </a:bodyPr>
          <a:lstStyle>
            <a:lvl1pPr marL="0" indent="0">
              <a:buNone/>
              <a:defRPr sz="3600">
                <a:solidFill>
                  <a:schemeClr val="tx1">
                    <a:lumMod val="65000"/>
                    <a:lumOff val="35000"/>
                  </a:schemeClr>
                </a:solidFill>
              </a:defRPr>
            </a:lvl1pPr>
            <a:lvl2pPr>
              <a:defRPr>
                <a:solidFill>
                  <a:srgbClr val="975CA5"/>
                </a:solidFill>
              </a:defRPr>
            </a:lvl2pPr>
            <a:lvl3pPr>
              <a:defRPr>
                <a:solidFill>
                  <a:srgbClr val="975CA5"/>
                </a:solidFill>
              </a:defRPr>
            </a:lvl3pPr>
            <a:lvl4pPr>
              <a:defRPr>
                <a:solidFill>
                  <a:srgbClr val="975CA5"/>
                </a:solidFill>
              </a:defRPr>
            </a:lvl4pPr>
            <a:lvl5pPr>
              <a:defRPr>
                <a:solidFill>
                  <a:srgbClr val="975CA5"/>
                </a:solidFill>
              </a:defRPr>
            </a:lvl5pPr>
          </a:lstStyle>
          <a:p>
            <a:pPr lvl="0"/>
            <a:r>
              <a:rPr lang="en-US"/>
              <a:t>Click to edit Master text styles</a:t>
            </a:r>
          </a:p>
        </p:txBody>
      </p:sp>
      <p:pic>
        <p:nvPicPr>
          <p:cNvPr id="13" name="Picture 12" descr="A picture containing object&#10;&#10;Description automatically generated">
            <a:extLst>
              <a:ext uri="{FF2B5EF4-FFF2-40B4-BE49-F238E27FC236}">
                <a16:creationId xmlns:a16="http://schemas.microsoft.com/office/drawing/2014/main" id="{38691800-8208-43FF-B1AD-338AF2FDC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9410700"/>
            <a:ext cx="5118741" cy="695527"/>
          </a:xfrm>
          <a:prstGeom prst="rect">
            <a:avLst/>
          </a:prstGeom>
        </p:spPr>
      </p:pic>
    </p:spTree>
    <p:extLst>
      <p:ext uri="{BB962C8B-B14F-4D97-AF65-F5344CB8AC3E}">
        <p14:creationId xmlns:p14="http://schemas.microsoft.com/office/powerpoint/2010/main" val="14656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50" r:id="rId4"/>
    <p:sldLayoutId id="2147483666" r:id="rId5"/>
    <p:sldLayoutId id="2147483661" r:id="rId6"/>
    <p:sldLayoutId id="2147483660" r:id="rId7"/>
    <p:sldLayoutId id="2147483665" r:id="rId8"/>
    <p:sldLayoutId id="2147483664" r:id="rId9"/>
    <p:sldLayoutId id="2147483668" r:id="rId10"/>
    <p:sldLayoutId id="2147483662" r:id="rId11"/>
    <p:sldLayoutId id="2147483669" r:id="rId12"/>
    <p:sldLayoutId id="2147483667" r:id="rId13"/>
    <p:sldLayoutId id="2147483651" r:id="rId14"/>
    <p:sldLayoutId id="2147483663" r:id="rId15"/>
    <p:sldLayoutId id="2147483653" r:id="rId16"/>
    <p:sldLayoutId id="2147483672" r:id="rId17"/>
    <p:sldLayoutId id="2147483673" r:id="rId18"/>
    <p:sldLayoutId id="2147483654" r:id="rId19"/>
    <p:sldLayoutId id="2147483655" r:id="rId20"/>
    <p:sldLayoutId id="2147483674" r:id="rId21"/>
    <p:sldLayoutId id="2147483656" r:id="rId22"/>
    <p:sldLayoutId id="2147483657" r:id="rId23"/>
    <p:sldLayoutId id="2147483658" r:id="rId24"/>
    <p:sldLayoutId id="2147483659" r:id="rId25"/>
  </p:sldLayoutIdLst>
  <p:txStyles>
    <p:titleStyle>
      <a:lvl1pPr algn="ctr" defTabSz="914400" rtl="0" eaLnBrk="1" latinLnBrk="0" hangingPunct="1">
        <a:spcBef>
          <a:spcPct val="0"/>
        </a:spcBef>
        <a:buNone/>
        <a:defRPr sz="4400" kern="1200">
          <a:solidFill>
            <a:schemeClr val="tx1"/>
          </a:solidFill>
          <a:latin typeface="Tw Cen MT" panose="020B06020201040206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llinois.gov/content/dam/soi/en/web/oecd/transition-planning/Early%20Childhood%20Act%20One-Pager%20V3.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eA_4_m0zmpPDycNlk8S5aiJvbBriKp6DQZthQhhBivzslacQ/viewform" TargetMode="External"/><Relationship Id="rId2" Type="http://schemas.openxmlformats.org/officeDocument/2006/relationships/hyperlink" Target="https://oecd.illinois.gov/early-childhood-education-and-care-transition-planning/engagement-opportunities-and-listening-sessions.html" TargetMode="Externa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hyperlink" Target="https://forms.office.com/Pages/ResponsePage.aspx?id=hv5kA8ZJ9Eq1LDNameV30X51cIaIvR1DiwTNSkxEvjlUNDA2T0ZZVlpIUkRDRUkyOUZLNFcxRVowTS4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3_291544D4.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3C_F16AA053.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www.actforchildren.org/champion/join-movement/e-advocat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ngela.Farwig@actforchildren.org"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6.jpeg"/><Relationship Id="rId5" Type="http://schemas.openxmlformats.org/officeDocument/2006/relationships/hyperlink" Target="mailto:Joselle.escobar@actforchildren.org" TargetMode="External"/><Relationship Id="rId4" Type="http://schemas.openxmlformats.org/officeDocument/2006/relationships/hyperlink" Target="mailto:Michael.Kim@actforchildre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A0E5-8F60-4AF3-A90D-D210876284F1}"/>
              </a:ext>
            </a:extLst>
          </p:cNvPr>
          <p:cNvSpPr>
            <a:spLocks noGrp="1"/>
          </p:cNvSpPr>
          <p:nvPr>
            <p:ph type="ctrTitle"/>
          </p:nvPr>
        </p:nvSpPr>
        <p:spPr>
          <a:xfrm>
            <a:off x="957615" y="632919"/>
            <a:ext cx="16372770" cy="2627008"/>
          </a:xfrm>
        </p:spPr>
        <p:txBody>
          <a:bodyPr/>
          <a:lstStyle/>
          <a:p>
            <a:r>
              <a:rPr lang="en-US" dirty="0">
                <a:latin typeface="Tw Cen MT"/>
              </a:rPr>
              <a:t> FY25 Legislative Session Review</a:t>
            </a:r>
            <a:br>
              <a:rPr lang="en-US" dirty="0">
                <a:latin typeface="Tw Cen MT"/>
              </a:rPr>
            </a:br>
            <a:r>
              <a:rPr lang="es-ES" sz="5600" dirty="0">
                <a:latin typeface="Tw Cen MT"/>
              </a:rPr>
              <a:t>Revisión de la Sesión Legislativa del Año Fiscal 2025</a:t>
            </a:r>
            <a:endParaRPr lang="en-US" sz="5600" dirty="0"/>
          </a:p>
        </p:txBody>
      </p:sp>
      <p:sp>
        <p:nvSpPr>
          <p:cNvPr id="3" name="Subtitle 2">
            <a:extLst>
              <a:ext uri="{FF2B5EF4-FFF2-40B4-BE49-F238E27FC236}">
                <a16:creationId xmlns:a16="http://schemas.microsoft.com/office/drawing/2014/main" id="{EE65D040-440D-4310-8307-EAA252C99C15}"/>
              </a:ext>
            </a:extLst>
          </p:cNvPr>
          <p:cNvSpPr>
            <a:spLocks noGrp="1"/>
          </p:cNvSpPr>
          <p:nvPr>
            <p:ph type="subTitle" idx="1"/>
          </p:nvPr>
        </p:nvSpPr>
        <p:spPr>
          <a:xfrm>
            <a:off x="2590800" y="3347960"/>
            <a:ext cx="13411200" cy="1795540"/>
          </a:xfrm>
        </p:spPr>
        <p:txBody>
          <a:bodyPr vert="horz" lIns="91440" tIns="45720" rIns="91440" bIns="45720" rtlCol="0" anchor="t">
            <a:normAutofit/>
          </a:bodyPr>
          <a:lstStyle/>
          <a:p>
            <a:r>
              <a:rPr lang="en-US">
                <a:latin typeface="Tw Cen MT"/>
              </a:rPr>
              <a:t>Angela </a:t>
            </a:r>
            <a:r>
              <a:rPr lang="en-US" err="1">
                <a:latin typeface="Tw Cen MT"/>
              </a:rPr>
              <a:t>Farwig</a:t>
            </a:r>
            <a:r>
              <a:rPr lang="en-US">
                <a:latin typeface="Tw Cen MT"/>
              </a:rPr>
              <a:t>, VP of PPRA</a:t>
            </a:r>
          </a:p>
          <a:p>
            <a:r>
              <a:rPr lang="en-US">
                <a:latin typeface="Tw Cen MT"/>
              </a:rPr>
              <a:t>Michael Kim, Director of Policy</a:t>
            </a:r>
            <a:endParaRPr lang="en-US"/>
          </a:p>
          <a:p>
            <a:r>
              <a:rPr lang="en-US">
                <a:latin typeface="Tw Cen MT"/>
              </a:rPr>
              <a:t>Josie Escobar, Policy Associate </a:t>
            </a:r>
          </a:p>
        </p:txBody>
      </p:sp>
      <p:sp>
        <p:nvSpPr>
          <p:cNvPr id="4" name="TextBox 3">
            <a:extLst>
              <a:ext uri="{FF2B5EF4-FFF2-40B4-BE49-F238E27FC236}">
                <a16:creationId xmlns:a16="http://schemas.microsoft.com/office/drawing/2014/main" id="{B3AB2900-AAD5-B1DD-7A25-F6850B29CE75}"/>
              </a:ext>
            </a:extLst>
          </p:cNvPr>
          <p:cNvSpPr txBox="1"/>
          <p:nvPr/>
        </p:nvSpPr>
        <p:spPr>
          <a:xfrm>
            <a:off x="13347630" y="9130861"/>
            <a:ext cx="4229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rgbClr val="975CA5"/>
                </a:solidFill>
                <a:latin typeface="Lato"/>
                <a:ea typeface="Lato"/>
                <a:cs typeface="Lato"/>
              </a:rPr>
              <a:t>June 13, 2024 </a:t>
            </a:r>
            <a:endParaRPr lang="en-US" sz="2800">
              <a:solidFill>
                <a:srgbClr val="975CA5"/>
              </a:solidFill>
              <a:cs typeface="Calibri"/>
            </a:endParaRPr>
          </a:p>
        </p:txBody>
      </p:sp>
      <p:pic>
        <p:nvPicPr>
          <p:cNvPr id="6" name="Picture 5" descr="A logo for a children&amp;#39;s organization&#10;&#10;Description automatically generated">
            <a:extLst>
              <a:ext uri="{FF2B5EF4-FFF2-40B4-BE49-F238E27FC236}">
                <a16:creationId xmlns:a16="http://schemas.microsoft.com/office/drawing/2014/main" id="{D68FF761-93B7-7030-1395-AAC914BB8EC0}"/>
              </a:ext>
            </a:extLst>
          </p:cNvPr>
          <p:cNvPicPr>
            <a:picLocks noChangeAspect="1"/>
          </p:cNvPicPr>
          <p:nvPr/>
        </p:nvPicPr>
        <p:blipFill>
          <a:blip r:embed="rId3"/>
          <a:stretch>
            <a:fillRect/>
          </a:stretch>
        </p:blipFill>
        <p:spPr>
          <a:xfrm>
            <a:off x="5584739" y="6362133"/>
            <a:ext cx="7987791" cy="2759610"/>
          </a:xfrm>
          <a:prstGeom prst="rect">
            <a:avLst/>
          </a:prstGeom>
          <a:ln>
            <a:noFill/>
          </a:ln>
        </p:spPr>
      </p:pic>
    </p:spTree>
    <p:extLst>
      <p:ext uri="{BB962C8B-B14F-4D97-AF65-F5344CB8AC3E}">
        <p14:creationId xmlns:p14="http://schemas.microsoft.com/office/powerpoint/2010/main" val="198417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3894903" y="2566825"/>
            <a:ext cx="10498194" cy="982926"/>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rgbClr val="975CA5"/>
                </a:solidFill>
                <a:latin typeface="TW Cen MT"/>
                <a:ea typeface="+mn-lt"/>
                <a:cs typeface="+mn-lt"/>
              </a:rPr>
              <a:t>Codifying ECACE Scholarship </a:t>
            </a:r>
            <a:endParaRPr lang="en-US" sz="3200" b="1">
              <a:solidFill>
                <a:srgbClr val="975CA5"/>
              </a:solidFill>
              <a:latin typeface="TW Cen MT"/>
              <a:cs typeface="Calibri"/>
            </a:endParaRPr>
          </a:p>
        </p:txBody>
      </p:sp>
      <p:sp>
        <p:nvSpPr>
          <p:cNvPr id="3" name="Content Placeholder 2">
            <a:extLst>
              <a:ext uri="{FF2B5EF4-FFF2-40B4-BE49-F238E27FC236}">
                <a16:creationId xmlns:a16="http://schemas.microsoft.com/office/drawing/2014/main" id="{4E329DB4-9778-A64E-D4DD-931907CDD610}"/>
              </a:ext>
            </a:extLst>
          </p:cNvPr>
          <p:cNvSpPr>
            <a:spLocks noGrp="1"/>
          </p:cNvSpPr>
          <p:nvPr/>
        </p:nvSpPr>
        <p:spPr>
          <a:xfrm>
            <a:off x="777631" y="4053582"/>
            <a:ext cx="6826740" cy="441050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dirty="0">
                <a:solidFill>
                  <a:srgbClr val="222222"/>
                </a:solidFill>
                <a:latin typeface="Tw Cen MT"/>
              </a:rPr>
              <a:t>Includes legislation that codifies the ECACE scholarship program (HB5024), making it permanent and adding requirements for recipients to commit to serving in the ECE field after completion, collecting additional data, and changing administrative aspects of the advisory committee.</a:t>
            </a:r>
            <a:r>
              <a:rPr lang="en-US" dirty="0">
                <a:solidFill>
                  <a:schemeClr val="tx1"/>
                </a:solidFill>
                <a:latin typeface="Tw Cen MT"/>
              </a:rPr>
              <a:t> </a:t>
            </a:r>
            <a:endParaRPr lang="en-US" dirty="0">
              <a:solidFill>
                <a:schemeClr val="tx1"/>
              </a:solidFill>
            </a:endParaRPr>
          </a:p>
        </p:txBody>
      </p:sp>
      <p:sp>
        <p:nvSpPr>
          <p:cNvPr id="10" name="TextBox 9">
            <a:extLst>
              <a:ext uri="{FF2B5EF4-FFF2-40B4-BE49-F238E27FC236}">
                <a16:creationId xmlns:a16="http://schemas.microsoft.com/office/drawing/2014/main" id="{0146DCB3-3DF2-CF41-FD13-573E64C8FEC9}"/>
              </a:ext>
            </a:extLst>
          </p:cNvPr>
          <p:cNvSpPr txBox="1"/>
          <p:nvPr/>
        </p:nvSpPr>
        <p:spPr>
          <a:xfrm>
            <a:off x="571501" y="685800"/>
            <a:ext cx="1659636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975CA5"/>
                </a:solidFill>
                <a:latin typeface="Tw Cen MT"/>
                <a:ea typeface="Calibri"/>
                <a:cs typeface="Calibri"/>
              </a:rPr>
              <a:t>Budget Implementation Bill (BIMP) - HB4959</a:t>
            </a:r>
          </a:p>
          <a:p>
            <a:pPr lvl="0" algn="ctr">
              <a:defRPr/>
            </a:pPr>
            <a:r>
              <a:rPr lang="es-ES" sz="5000" b="1" dirty="0">
                <a:solidFill>
                  <a:srgbClr val="975CA5"/>
                </a:solidFill>
                <a:latin typeface="Tw Cen MT"/>
                <a:ea typeface="Calibri"/>
                <a:cs typeface="Calibri"/>
              </a:rPr>
              <a:t>Proyecto de Ley de Ejecución Presupuestaria (BIMP) - HB4959</a:t>
            </a:r>
            <a:endParaRPr lang="en-US" sz="5000" b="1" dirty="0">
              <a:solidFill>
                <a:srgbClr val="975CA5"/>
              </a:solidFill>
              <a:latin typeface="Tw Cen MT"/>
              <a:ea typeface="Calibri"/>
              <a:cs typeface="Calibri"/>
            </a:endParaRPr>
          </a:p>
          <a:p>
            <a:pPr algn="ctr"/>
            <a:endParaRPr lang="en-US" sz="6000" b="1" dirty="0">
              <a:solidFill>
                <a:srgbClr val="975CA5"/>
              </a:solidFill>
              <a:latin typeface="Tw Cen MT"/>
              <a:ea typeface="Calibri"/>
              <a:cs typeface="Calibri"/>
            </a:endParaRPr>
          </a:p>
        </p:txBody>
      </p:sp>
      <p:sp>
        <p:nvSpPr>
          <p:cNvPr id="4" name="Rectangle 3">
            <a:extLst>
              <a:ext uri="{FF2B5EF4-FFF2-40B4-BE49-F238E27FC236}">
                <a16:creationId xmlns:a16="http://schemas.microsoft.com/office/drawing/2014/main" id="{B002BB90-7512-74B1-D548-78DD8A4380DA}"/>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F4418068-597B-22B6-7CE1-8A62DA08BFA7}"/>
              </a:ext>
            </a:extLst>
          </p:cNvPr>
          <p:cNvSpPr>
            <a:spLocks noGrp="1"/>
          </p:cNvSpPr>
          <p:nvPr/>
        </p:nvSpPr>
        <p:spPr>
          <a:xfrm>
            <a:off x="9557948" y="4053582"/>
            <a:ext cx="7289871" cy="441050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dirty="0">
                <a:solidFill>
                  <a:srgbClr val="222222"/>
                </a:solidFill>
                <a:latin typeface="Tw Cen MT"/>
              </a:rPr>
              <a:t>Incluye legislación que codifica el programa de subvenciones de ECACE (HB5024), hacerla permanente y agregar requisitos para que los recipientes de fondos se comprometan a servir en el campo de la ECE después de su finalización, recopilando datos adicionales y cambiando los aspectos administrativos del comité asesor</a:t>
            </a:r>
            <a:r>
              <a:rPr lang="en-US" dirty="0">
                <a:solidFill>
                  <a:srgbClr val="222222"/>
                </a:solidFill>
                <a:latin typeface="Tw Cen MT"/>
              </a:rPr>
              <a:t>. </a:t>
            </a:r>
          </a:p>
        </p:txBody>
      </p:sp>
      <p:pic>
        <p:nvPicPr>
          <p:cNvPr id="8" name="Picture 7" descr="A logo for a children&amp;#39;s organization&#10;&#10;Description automatically generated">
            <a:extLst>
              <a:ext uri="{FF2B5EF4-FFF2-40B4-BE49-F238E27FC236}">
                <a16:creationId xmlns:a16="http://schemas.microsoft.com/office/drawing/2014/main" id="{96DE7AE0-A1CF-5A15-61BC-CC7732FFFDFA}"/>
              </a:ext>
            </a:extLst>
          </p:cNvPr>
          <p:cNvPicPr>
            <a:picLocks noChangeAspect="1"/>
          </p:cNvPicPr>
          <p:nvPr/>
        </p:nvPicPr>
        <p:blipFill>
          <a:blip r:embed="rId3"/>
          <a:stretch>
            <a:fillRect/>
          </a:stretch>
        </p:blipFill>
        <p:spPr>
          <a:xfrm>
            <a:off x="769403" y="8665452"/>
            <a:ext cx="4108518" cy="1443427"/>
          </a:xfrm>
          <a:prstGeom prst="rect">
            <a:avLst/>
          </a:prstGeom>
          <a:ln>
            <a:noFill/>
          </a:ln>
        </p:spPr>
      </p:pic>
    </p:spTree>
    <p:extLst>
      <p:ext uri="{BB962C8B-B14F-4D97-AF65-F5344CB8AC3E}">
        <p14:creationId xmlns:p14="http://schemas.microsoft.com/office/powerpoint/2010/main" val="333687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1645920" y="2737347"/>
            <a:ext cx="13835085" cy="1283449"/>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SB1 (Lightford/Canty): Created the new Department of Early Childhood/ </a:t>
            </a:r>
          </a:p>
          <a:p>
            <a:pPr algn="ctr"/>
            <a:r>
              <a:rPr kumimoji="0" lang="es-ES" sz="3200" b="1" i="0" u="none" strike="noStrike" kern="1200" cap="none" spc="0" normalizeH="0" baseline="0" noProof="0" dirty="0">
                <a:ln>
                  <a:noFill/>
                </a:ln>
                <a:solidFill>
                  <a:srgbClr val="975CA5"/>
                </a:solidFill>
                <a:effectLst/>
                <a:uLnTx/>
                <a:uFillTx/>
                <a:latin typeface="TW Cen MT"/>
                <a:ea typeface="+mn-ea"/>
                <a:cs typeface="Calibri"/>
              </a:rPr>
              <a:t>SB1 (Lightford/Canty): Creación del nuevo Departamento para la Primera Infancia.</a:t>
            </a:r>
            <a:endParaRPr lang="en-US" sz="3200" b="1" dirty="0">
              <a:solidFill>
                <a:srgbClr val="975CA5"/>
              </a:solidFill>
              <a:latin typeface="TW Cen MT"/>
              <a:cs typeface="Calibri"/>
            </a:endParaRPr>
          </a:p>
        </p:txBody>
      </p:sp>
      <p:sp>
        <p:nvSpPr>
          <p:cNvPr id="9" name="Content Placeholder 2">
            <a:extLst>
              <a:ext uri="{FF2B5EF4-FFF2-40B4-BE49-F238E27FC236}">
                <a16:creationId xmlns:a16="http://schemas.microsoft.com/office/drawing/2014/main" id="{EC7868EE-FBBF-11BA-4473-544525E6BB6C}"/>
              </a:ext>
            </a:extLst>
          </p:cNvPr>
          <p:cNvSpPr>
            <a:spLocks noGrp="1"/>
          </p:cNvSpPr>
          <p:nvPr/>
        </p:nvSpPr>
        <p:spPr>
          <a:xfrm>
            <a:off x="840297" y="4028738"/>
            <a:ext cx="8233128" cy="463335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dirty="0">
                <a:solidFill>
                  <a:srgbClr val="222222"/>
                </a:solidFill>
                <a:latin typeface="Tw Cen MT"/>
                <a:cs typeface="Arial"/>
              </a:rPr>
              <a:t>Passed both chambers </a:t>
            </a:r>
          </a:p>
          <a:p>
            <a:r>
              <a:rPr lang="en-US" sz="3400" dirty="0">
                <a:solidFill>
                  <a:srgbClr val="222222"/>
                </a:solidFill>
                <a:latin typeface="Tw Cen MT"/>
                <a:cs typeface="Arial"/>
              </a:rPr>
              <a:t>Establishes the </a:t>
            </a:r>
            <a:r>
              <a:rPr lang="en-US" sz="3400" b="1" u="sng" dirty="0">
                <a:solidFill>
                  <a:srgbClr val="975CA5"/>
                </a:solidFill>
                <a:latin typeface="Tw Cen MT"/>
                <a:cs typeface="Arial"/>
                <a:hlinkClick r:id="rId3"/>
              </a:rPr>
              <a:t>Department of Early Childhood</a:t>
            </a:r>
            <a:r>
              <a:rPr lang="en-US" sz="3400" dirty="0">
                <a:solidFill>
                  <a:srgbClr val="222222"/>
                </a:solidFill>
                <a:latin typeface="Tw Cen MT"/>
                <a:cs typeface="Arial"/>
              </a:rPr>
              <a:t>, consolidating early childhood services and streamlining access and resources, with full administration starting on July 1, 2026 (transition period of two years)</a:t>
            </a:r>
            <a:endParaRPr lang="en-US" sz="3400" dirty="0">
              <a:solidFill>
                <a:srgbClr val="222222"/>
              </a:solidFill>
              <a:cs typeface="Arial"/>
            </a:endParaRPr>
          </a:p>
          <a:p>
            <a:r>
              <a:rPr lang="en-US" sz="3400" dirty="0">
                <a:solidFill>
                  <a:srgbClr val="222222"/>
                </a:solidFill>
                <a:latin typeface="Tw Cen MT"/>
                <a:cs typeface="Arial"/>
              </a:rPr>
              <a:t>$14.2 million in FY25 for infrastructure funding</a:t>
            </a:r>
            <a:endParaRPr lang="en-US" sz="3400" dirty="0">
              <a:solidFill>
                <a:srgbClr val="222222"/>
              </a:solidFill>
              <a:cs typeface="Arial"/>
            </a:endParaRPr>
          </a:p>
        </p:txBody>
      </p:sp>
      <p:sp>
        <p:nvSpPr>
          <p:cNvPr id="12" name="TextBox 11">
            <a:extLst>
              <a:ext uri="{FF2B5EF4-FFF2-40B4-BE49-F238E27FC236}">
                <a16:creationId xmlns:a16="http://schemas.microsoft.com/office/drawing/2014/main" id="{FCAF583B-336A-5DEA-378F-CB3FC9DB33A9}"/>
              </a:ext>
            </a:extLst>
          </p:cNvPr>
          <p:cNvSpPr txBox="1"/>
          <p:nvPr/>
        </p:nvSpPr>
        <p:spPr>
          <a:xfrm>
            <a:off x="1645920" y="571500"/>
            <a:ext cx="1424178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975CA5"/>
                </a:solidFill>
                <a:latin typeface="Tw Cen MT"/>
              </a:rPr>
              <a:t>Department of Early Childhood Act</a:t>
            </a:r>
          </a:p>
          <a:p>
            <a:pPr lvl="0" algn="ctr">
              <a:defRPr/>
            </a:pPr>
            <a:r>
              <a:rPr lang="es-ES" sz="6000" b="1" dirty="0">
                <a:solidFill>
                  <a:srgbClr val="975CA5"/>
                </a:solidFill>
                <a:latin typeface="Tw Cen MT"/>
              </a:rPr>
              <a:t>Departamento de la Ley de Primera Infancia</a:t>
            </a:r>
            <a:endParaRPr lang="en-US" dirty="0"/>
          </a:p>
        </p:txBody>
      </p:sp>
      <p:sp>
        <p:nvSpPr>
          <p:cNvPr id="3" name="Rectangle 2">
            <a:extLst>
              <a:ext uri="{FF2B5EF4-FFF2-40B4-BE49-F238E27FC236}">
                <a16:creationId xmlns:a16="http://schemas.microsoft.com/office/drawing/2014/main" id="{30FA28CA-06F3-E6B3-F179-3B8C094764C3}"/>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9DDB2934-9446-BF5E-0464-5339D68C6160}"/>
              </a:ext>
            </a:extLst>
          </p:cNvPr>
          <p:cNvSpPr>
            <a:spLocks noGrp="1"/>
          </p:cNvSpPr>
          <p:nvPr/>
        </p:nvSpPr>
        <p:spPr>
          <a:xfrm>
            <a:off x="9669780" y="4244082"/>
            <a:ext cx="7566660" cy="547141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3400" dirty="0">
                <a:solidFill>
                  <a:srgbClr val="222222"/>
                </a:solidFill>
                <a:latin typeface="Tw Cen MT"/>
                <a:cs typeface="Arial"/>
              </a:rPr>
              <a:t>Aprobado por ambas cámaras</a:t>
            </a:r>
          </a:p>
          <a:p>
            <a:pPr>
              <a:spcBef>
                <a:spcPts val="0"/>
              </a:spcBef>
              <a:defRPr/>
            </a:pPr>
            <a:r>
              <a:rPr lang="es-ES" sz="3400" dirty="0">
                <a:solidFill>
                  <a:srgbClr val="222222"/>
                </a:solidFill>
                <a:latin typeface="Tw Cen MT"/>
                <a:cs typeface="Arial"/>
              </a:rPr>
              <a:t>Establece el </a:t>
            </a:r>
            <a:r>
              <a:rPr lang="en-US" sz="3400" b="1" u="sng" dirty="0">
                <a:solidFill>
                  <a:srgbClr val="975CA5"/>
                </a:solidFill>
                <a:latin typeface="Tw Cen MT"/>
                <a:cs typeface="Arial"/>
                <a:hlinkClick r:id="rId3"/>
              </a:rPr>
              <a:t>Departmento de la Primera Infancia</a:t>
            </a:r>
            <a:r>
              <a:rPr lang="es-ES" sz="3400" dirty="0">
                <a:solidFill>
                  <a:srgbClr val="222222"/>
                </a:solidFill>
                <a:latin typeface="Tw Cen MT"/>
                <a:cs typeface="Arial"/>
              </a:rPr>
              <a:t>, consolidando los servicios para la primera infancia y racionalizando el acceso y los recursos, con una administración completa a partir del 1 de julio de 2026 (período de transición de dos años)</a:t>
            </a:r>
          </a:p>
          <a:p>
            <a:pPr>
              <a:spcBef>
                <a:spcPts val="0"/>
              </a:spcBef>
              <a:defRPr/>
            </a:pPr>
            <a:r>
              <a:rPr lang="es-ES" sz="3400" dirty="0">
                <a:solidFill>
                  <a:srgbClr val="222222"/>
                </a:solidFill>
                <a:latin typeface="Tw Cen MT"/>
                <a:cs typeface="Arial"/>
              </a:rPr>
              <a:t>$14.2 millones en el año fiscal 25 para financiamiento de infraestructura</a:t>
            </a:r>
            <a:endParaRPr kumimoji="0" lang="en-US" sz="3400" b="0" i="0" u="none" strike="noStrike" kern="1200" cap="none" spc="0" normalizeH="0" baseline="0" noProof="0" dirty="0">
              <a:ln>
                <a:noFill/>
              </a:ln>
              <a:solidFill>
                <a:srgbClr val="222222"/>
              </a:solidFill>
              <a:effectLst/>
              <a:uLnTx/>
              <a:uFillTx/>
              <a:latin typeface="Tw Cen MT"/>
              <a:ea typeface="+mn-ea"/>
              <a:cs typeface="Arial"/>
            </a:endParaRPr>
          </a:p>
          <a:p>
            <a:pPr marL="0" indent="0">
              <a:spcBef>
                <a:spcPts val="0"/>
              </a:spcBef>
              <a:buNone/>
              <a:defRPr/>
            </a:pPr>
            <a:endParaRPr kumimoji="0" lang="en-US" sz="3400" b="0" i="0" u="none" strike="noStrike" kern="1200" cap="none" spc="0" normalizeH="0" baseline="0" noProof="0" dirty="0">
              <a:ln>
                <a:noFill/>
              </a:ln>
              <a:solidFill>
                <a:srgbClr val="222222"/>
              </a:solidFill>
              <a:effectLst/>
              <a:uLnTx/>
              <a:uFillTx/>
              <a:latin typeface="Tw Cen M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222222"/>
              </a:solidFill>
              <a:effectLst/>
              <a:uLnTx/>
              <a:uFillTx/>
              <a:latin typeface="Calibri"/>
              <a:ea typeface="+mn-ea"/>
              <a:cs typeface="Arial"/>
            </a:endParaRPr>
          </a:p>
          <a:p>
            <a:pPr>
              <a:spcBef>
                <a:spcPts val="0"/>
              </a:spcBef>
              <a:defRPr/>
            </a:pPr>
            <a:endParaRPr kumimoji="0" lang="en-US" sz="3400" b="0" i="0" u="none" strike="noStrike" kern="1200" cap="none" spc="0" normalizeH="0" baseline="0" noProof="0" dirty="0">
              <a:ln>
                <a:noFill/>
              </a:ln>
              <a:solidFill>
                <a:srgbClr val="222222"/>
              </a:solidFill>
              <a:effectLst/>
              <a:uLnTx/>
              <a:uFillTx/>
              <a:latin typeface="Tw Cen MT"/>
              <a:ea typeface="+mn-ea"/>
              <a:cs typeface="Arial"/>
            </a:endParaRPr>
          </a:p>
        </p:txBody>
      </p:sp>
      <p:pic>
        <p:nvPicPr>
          <p:cNvPr id="8" name="Picture 7" descr="A logo for a children&amp;#39;s organization&#10;&#10;Description automatically generated">
            <a:extLst>
              <a:ext uri="{FF2B5EF4-FFF2-40B4-BE49-F238E27FC236}">
                <a16:creationId xmlns:a16="http://schemas.microsoft.com/office/drawing/2014/main" id="{DB020EA3-FB04-0E93-103F-3CA8937B0F7E}"/>
              </a:ext>
            </a:extLst>
          </p:cNvPr>
          <p:cNvPicPr>
            <a:picLocks noChangeAspect="1"/>
          </p:cNvPicPr>
          <p:nvPr/>
        </p:nvPicPr>
        <p:blipFill>
          <a:blip r:embed="rId4"/>
          <a:stretch>
            <a:fillRect/>
          </a:stretch>
        </p:blipFill>
        <p:spPr>
          <a:xfrm>
            <a:off x="838676" y="8907907"/>
            <a:ext cx="3450427" cy="1200972"/>
          </a:xfrm>
          <a:prstGeom prst="rect">
            <a:avLst/>
          </a:prstGeom>
          <a:ln>
            <a:noFill/>
          </a:ln>
        </p:spPr>
      </p:pic>
    </p:spTree>
    <p:extLst>
      <p:ext uri="{BB962C8B-B14F-4D97-AF65-F5344CB8AC3E}">
        <p14:creationId xmlns:p14="http://schemas.microsoft.com/office/powerpoint/2010/main" val="163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1851660" y="1744703"/>
            <a:ext cx="14836140" cy="1786975"/>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400" b="1" dirty="0">
                <a:solidFill>
                  <a:srgbClr val="975CA5"/>
                </a:solidFill>
                <a:latin typeface="TW Cen MT"/>
                <a:ea typeface="+mn-lt"/>
                <a:cs typeface="+mn-lt"/>
              </a:rPr>
              <a:t>HB4491 (Faver-Dias, Johnson): staffing flexibility for open and close/</a:t>
            </a:r>
          </a:p>
          <a:p>
            <a:pPr algn="ctr"/>
            <a:r>
              <a:rPr lang="en-US" sz="3400" b="1" dirty="0">
                <a:solidFill>
                  <a:srgbClr val="975CA5"/>
                </a:solidFill>
                <a:latin typeface="TW Cen MT"/>
                <a:ea typeface="+mn-lt"/>
                <a:cs typeface="+mn-lt"/>
              </a:rPr>
              <a:t>HB4491 (Faver-Dias, Johnson): flexibilidad de personal para abrir y cerrar</a:t>
            </a:r>
          </a:p>
          <a:p>
            <a:pPr algn="ctr"/>
            <a:endParaRPr lang="en-US" sz="3400" b="1" dirty="0">
              <a:solidFill>
                <a:srgbClr val="975CA5"/>
              </a:solidFill>
              <a:latin typeface="TW Cen MT"/>
              <a:ea typeface="Calibri"/>
              <a:cs typeface="Calibri"/>
            </a:endParaRPr>
          </a:p>
        </p:txBody>
      </p:sp>
      <p:sp>
        <p:nvSpPr>
          <p:cNvPr id="9" name="Content Placeholder 2">
            <a:extLst>
              <a:ext uri="{FF2B5EF4-FFF2-40B4-BE49-F238E27FC236}">
                <a16:creationId xmlns:a16="http://schemas.microsoft.com/office/drawing/2014/main" id="{88484E68-A98E-D74C-0493-07B68DD0576D}"/>
              </a:ext>
            </a:extLst>
          </p:cNvPr>
          <p:cNvSpPr>
            <a:spLocks noGrp="1"/>
          </p:cNvSpPr>
          <p:nvPr/>
        </p:nvSpPr>
        <p:spPr>
          <a:xfrm>
            <a:off x="439791" y="3788915"/>
            <a:ext cx="8246457" cy="35917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800" dirty="0">
                <a:solidFill>
                  <a:srgbClr val="222222"/>
                </a:solidFill>
                <a:latin typeface="Tw Cen MT"/>
              </a:rPr>
              <a:t>Passed both chambers </a:t>
            </a:r>
            <a:endParaRPr lang="en-US" sz="2800" dirty="0">
              <a:solidFill>
                <a:srgbClr val="000000"/>
              </a:solidFill>
              <a:latin typeface="Tw Cen MT"/>
            </a:endParaRPr>
          </a:p>
          <a:p>
            <a:pPr marL="457200" indent="-457200"/>
            <a:r>
              <a:rPr lang="en-US" sz="2800" dirty="0">
                <a:solidFill>
                  <a:srgbClr val="222222"/>
                </a:solidFill>
                <a:latin typeface="Tw Cen MT"/>
              </a:rPr>
              <a:t>Provides staffing flexibility by allowing either a qualified child care director or an experienced early childhood teacher to be present during the first and last hour of the facility’s workday </a:t>
            </a:r>
            <a:endParaRPr lang="en-US" sz="2800" dirty="0">
              <a:solidFill>
                <a:schemeClr val="tx1"/>
              </a:solidFill>
              <a:latin typeface="Tw Cen MT"/>
            </a:endParaRPr>
          </a:p>
          <a:p>
            <a:pPr marL="457200" indent="-457200"/>
            <a:r>
              <a:rPr lang="en-US" sz="2800" dirty="0">
                <a:solidFill>
                  <a:srgbClr val="222222"/>
                </a:solidFill>
                <a:latin typeface="Tw Cen MT"/>
              </a:rPr>
              <a:t>Experienced early childhood teacher is required to have at least 2,880 hours (equivalent to 2 years) at the current facility, and </a:t>
            </a:r>
            <a:endParaRPr lang="en-US" sz="2800" dirty="0">
              <a:solidFill>
                <a:srgbClr val="000000"/>
              </a:solidFill>
              <a:latin typeface="Tw Cen MT"/>
            </a:endParaRPr>
          </a:p>
          <a:p>
            <a:pPr marL="457200" indent="-457200"/>
            <a:r>
              <a:rPr lang="en-US" sz="2800" dirty="0">
                <a:solidFill>
                  <a:srgbClr val="222222"/>
                </a:solidFill>
                <a:latin typeface="Tw Cen MT"/>
              </a:rPr>
              <a:t>Mandates DCFS Administrative Rule filing by January 1, 2025, with a sunset provision set for June 30, 2029.</a:t>
            </a:r>
            <a:endParaRPr lang="en-US" sz="2800" dirty="0">
              <a:solidFill>
                <a:schemeClr val="tx1"/>
              </a:solidFill>
              <a:latin typeface="Tw Cen MT"/>
            </a:endParaRPr>
          </a:p>
          <a:p>
            <a:pPr marL="0" indent="0">
              <a:buNone/>
            </a:pPr>
            <a:endParaRPr lang="en-US" sz="2800" dirty="0">
              <a:solidFill>
                <a:schemeClr val="tx1"/>
              </a:solidFill>
            </a:endParaRPr>
          </a:p>
        </p:txBody>
      </p:sp>
      <p:sp>
        <p:nvSpPr>
          <p:cNvPr id="8" name="TextBox 7">
            <a:extLst>
              <a:ext uri="{FF2B5EF4-FFF2-40B4-BE49-F238E27FC236}">
                <a16:creationId xmlns:a16="http://schemas.microsoft.com/office/drawing/2014/main" id="{711AE672-9EA6-126E-F0C4-6D1C4399BC4D}"/>
              </a:ext>
            </a:extLst>
          </p:cNvPr>
          <p:cNvSpPr txBox="1"/>
          <p:nvPr/>
        </p:nvSpPr>
        <p:spPr>
          <a:xfrm>
            <a:off x="1143000" y="786740"/>
            <a:ext cx="155448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500" b="1" dirty="0">
                <a:solidFill>
                  <a:srgbClr val="975CA5"/>
                </a:solidFill>
                <a:latin typeface="Tw Cen MT"/>
              </a:rPr>
              <a:t>Legislative Updates/Actualizaciones Legislativas</a:t>
            </a:r>
            <a:endParaRPr lang="en-US" sz="5500" dirty="0">
              <a:ea typeface="Calibri"/>
              <a:cs typeface="Calibri"/>
            </a:endParaRPr>
          </a:p>
        </p:txBody>
      </p:sp>
      <p:sp>
        <p:nvSpPr>
          <p:cNvPr id="3" name="Rectangle 2">
            <a:extLst>
              <a:ext uri="{FF2B5EF4-FFF2-40B4-BE49-F238E27FC236}">
                <a16:creationId xmlns:a16="http://schemas.microsoft.com/office/drawing/2014/main" id="{8066CD2D-82DA-53E9-C87A-E0062BE4E1D1}"/>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children&amp;#39;s organization&#10;&#10;Description automatically generated">
            <a:extLst>
              <a:ext uri="{FF2B5EF4-FFF2-40B4-BE49-F238E27FC236}">
                <a16:creationId xmlns:a16="http://schemas.microsoft.com/office/drawing/2014/main" id="{3490A789-ADDB-4BE8-B210-0DA3274B56D4}"/>
              </a:ext>
            </a:extLst>
          </p:cNvPr>
          <p:cNvPicPr>
            <a:picLocks noChangeAspect="1"/>
          </p:cNvPicPr>
          <p:nvPr/>
        </p:nvPicPr>
        <p:blipFill>
          <a:blip r:embed="rId3"/>
          <a:stretch>
            <a:fillRect/>
          </a:stretch>
        </p:blipFill>
        <p:spPr>
          <a:xfrm>
            <a:off x="457676" y="9167679"/>
            <a:ext cx="2705746" cy="941200"/>
          </a:xfrm>
          <a:prstGeom prst="rect">
            <a:avLst/>
          </a:prstGeom>
          <a:ln>
            <a:noFill/>
          </a:ln>
        </p:spPr>
      </p:pic>
      <p:sp>
        <p:nvSpPr>
          <p:cNvPr id="7" name="Content Placeholder 2">
            <a:extLst>
              <a:ext uri="{FF2B5EF4-FFF2-40B4-BE49-F238E27FC236}">
                <a16:creationId xmlns:a16="http://schemas.microsoft.com/office/drawing/2014/main" id="{A1430535-57C4-BA10-2D16-EFBF2A7CAE5D}"/>
              </a:ext>
            </a:extLst>
          </p:cNvPr>
          <p:cNvSpPr>
            <a:spLocks noGrp="1"/>
          </p:cNvSpPr>
          <p:nvPr/>
        </p:nvSpPr>
        <p:spPr>
          <a:xfrm>
            <a:off x="9144001" y="3788914"/>
            <a:ext cx="8023860" cy="571134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800" dirty="0">
                <a:solidFill>
                  <a:srgbClr val="222222"/>
                </a:solidFill>
                <a:latin typeface="Tw Cen MT"/>
              </a:rPr>
              <a:t>Aprobado por ambas cámaras</a:t>
            </a:r>
          </a:p>
          <a:p>
            <a:pPr marL="457200" indent="-457200"/>
            <a:r>
              <a:rPr lang="es-ES" sz="2800" dirty="0">
                <a:solidFill>
                  <a:srgbClr val="222222"/>
                </a:solidFill>
                <a:latin typeface="Tw Cen MT"/>
              </a:rPr>
              <a:t>Proporciona flexibilidad al personal al permitir que un director de cuidado infantil calificado o un maestro experimentado de la primera infancia estén presentes durante la primera y última hora de la jornada laboral del centro.</a:t>
            </a:r>
            <a:r>
              <a:rPr lang="en-US" sz="2800" dirty="0">
                <a:solidFill>
                  <a:srgbClr val="222222"/>
                </a:solidFill>
                <a:latin typeface="Tw Cen MT"/>
              </a:rPr>
              <a:t> </a:t>
            </a:r>
          </a:p>
          <a:p>
            <a:pPr marL="457200" indent="-457200"/>
            <a:r>
              <a:rPr lang="es-ES" sz="2800" dirty="0">
                <a:solidFill>
                  <a:srgbClr val="222222"/>
                </a:solidFill>
                <a:latin typeface="Tw Cen MT"/>
              </a:rPr>
              <a:t>Se requiere que el maestro de la primera infancia con experiencia tenga al menos 2,880 horas (equivalente a 2 años) en el sitio actual, y</a:t>
            </a:r>
          </a:p>
          <a:p>
            <a:pPr marL="457200" indent="-457200"/>
            <a:r>
              <a:rPr lang="es-ES" sz="2800" dirty="0">
                <a:solidFill>
                  <a:srgbClr val="222222"/>
                </a:solidFill>
                <a:latin typeface="Tw Cen MT"/>
              </a:rPr>
              <a:t>Ordena la presentación de la Regla Administrativa del DCFS antes del 1 de enero de 2025, con una disposición de extinción establecida para el 30 de junio de 2029</a:t>
            </a:r>
            <a:r>
              <a:rPr lang="en-US" sz="2800" dirty="0">
                <a:solidFill>
                  <a:srgbClr val="222222"/>
                </a:solidFill>
                <a:latin typeface="Tw Cen MT"/>
              </a:rPr>
              <a:t>.</a:t>
            </a:r>
          </a:p>
        </p:txBody>
      </p:sp>
    </p:spTree>
    <p:extLst>
      <p:ext uri="{BB962C8B-B14F-4D97-AF65-F5344CB8AC3E}">
        <p14:creationId xmlns:p14="http://schemas.microsoft.com/office/powerpoint/2010/main" val="418209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2147778" y="2564166"/>
            <a:ext cx="14288562" cy="128446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HB4951 (Revenue omnibus): creates the Illinois Child Tax Credit/ </a:t>
            </a:r>
          </a:p>
          <a:p>
            <a:pPr algn="ctr"/>
            <a:r>
              <a:rPr lang="es-ES" sz="3200" b="1" dirty="0">
                <a:solidFill>
                  <a:srgbClr val="975CA5"/>
                </a:solidFill>
                <a:latin typeface="TW Cen MT"/>
                <a:cs typeface="Calibri"/>
              </a:rPr>
              <a:t>HB4951 (Ómnibus de ingresos): Crea el Crédito Fiscal por Hijos en Illinois</a:t>
            </a:r>
            <a:endParaRPr lang="en-US" sz="3200" b="1" dirty="0">
              <a:solidFill>
                <a:srgbClr val="975CA5"/>
              </a:solidFill>
              <a:latin typeface="TW Cen MT"/>
              <a:cs typeface="Calibri"/>
            </a:endParaRPr>
          </a:p>
        </p:txBody>
      </p:sp>
      <p:sp>
        <p:nvSpPr>
          <p:cNvPr id="9" name="Content Placeholder 2">
            <a:extLst>
              <a:ext uri="{FF2B5EF4-FFF2-40B4-BE49-F238E27FC236}">
                <a16:creationId xmlns:a16="http://schemas.microsoft.com/office/drawing/2014/main" id="{EC7868EE-FBBF-11BA-4473-544525E6BB6C}"/>
              </a:ext>
            </a:extLst>
          </p:cNvPr>
          <p:cNvSpPr>
            <a:spLocks noGrp="1"/>
          </p:cNvSpPr>
          <p:nvPr/>
        </p:nvSpPr>
        <p:spPr>
          <a:xfrm>
            <a:off x="303434" y="3848630"/>
            <a:ext cx="8066873" cy="455369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TW Cen MT"/>
                <a:cs typeface="Arial"/>
              </a:rPr>
              <a:t>Passed both chambers</a:t>
            </a:r>
          </a:p>
          <a:p>
            <a:r>
              <a:rPr lang="en-US" dirty="0">
                <a:solidFill>
                  <a:srgbClr val="222222"/>
                </a:solidFill>
                <a:latin typeface="Tw Cen MT"/>
                <a:cs typeface="Arial"/>
              </a:rPr>
              <a:t>Creates the </a:t>
            </a:r>
            <a:r>
              <a:rPr lang="en-US" b="1" dirty="0">
                <a:solidFill>
                  <a:srgbClr val="222222"/>
                </a:solidFill>
                <a:latin typeface="Tw Cen MT"/>
                <a:cs typeface="Arial"/>
              </a:rPr>
              <a:t>Illinois Child Tax Credit </a:t>
            </a:r>
            <a:r>
              <a:rPr lang="en-US" dirty="0">
                <a:solidFill>
                  <a:srgbClr val="222222"/>
                </a:solidFill>
                <a:latin typeface="Tw Cen MT"/>
                <a:cs typeface="Arial"/>
              </a:rPr>
              <a:t>program, which will be funded by a $50 million appropriation for FY25, then $100 million the year after. </a:t>
            </a:r>
            <a:endParaRPr lang="en-US" dirty="0">
              <a:solidFill>
                <a:srgbClr val="000000"/>
              </a:solidFill>
              <a:latin typeface="TW Cen MT"/>
              <a:cs typeface="Arial"/>
            </a:endParaRPr>
          </a:p>
          <a:p>
            <a:r>
              <a:rPr lang="en-US" dirty="0">
                <a:solidFill>
                  <a:srgbClr val="222222"/>
                </a:solidFill>
                <a:latin typeface="Tw Cen MT"/>
                <a:cs typeface="Arial"/>
              </a:rPr>
              <a:t>The tax benefit will be calculated using the Illinois Earned Income Tax Credit (EITC) and apply to parents with children under 12 starting January 2024.</a:t>
            </a:r>
            <a:endParaRPr lang="en-US" dirty="0">
              <a:solidFill>
                <a:schemeClr val="tx1"/>
              </a:solidFill>
              <a:latin typeface="TW Cen MT"/>
              <a:cs typeface="Arial"/>
            </a:endParaRPr>
          </a:p>
          <a:p>
            <a:endParaRPr lang="en-US" sz="2400" dirty="0">
              <a:solidFill>
                <a:schemeClr val="tx1"/>
              </a:solidFill>
            </a:endParaRPr>
          </a:p>
          <a:p>
            <a:endParaRPr lang="en-US" sz="2400" dirty="0">
              <a:solidFill>
                <a:schemeClr val="tx1"/>
              </a:solidFill>
            </a:endParaRPr>
          </a:p>
        </p:txBody>
      </p:sp>
      <p:sp>
        <p:nvSpPr>
          <p:cNvPr id="12" name="TextBox 11">
            <a:extLst>
              <a:ext uri="{FF2B5EF4-FFF2-40B4-BE49-F238E27FC236}">
                <a16:creationId xmlns:a16="http://schemas.microsoft.com/office/drawing/2014/main" id="{FCAF583B-336A-5DEA-378F-CB3FC9DB33A9}"/>
              </a:ext>
            </a:extLst>
          </p:cNvPr>
          <p:cNvSpPr txBox="1"/>
          <p:nvPr/>
        </p:nvSpPr>
        <p:spPr>
          <a:xfrm>
            <a:off x="1485900" y="685800"/>
            <a:ext cx="1495044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800" b="1" dirty="0">
                <a:solidFill>
                  <a:srgbClr val="975CA5"/>
                </a:solidFill>
                <a:latin typeface="Tw Cen MT"/>
              </a:rPr>
              <a:t>Legislative Updates/Actualizaciones Legislativas</a:t>
            </a:r>
            <a:endParaRPr lang="en-US" sz="5800" dirty="0">
              <a:ea typeface="Calibri"/>
              <a:cs typeface="Calibri"/>
            </a:endParaRPr>
          </a:p>
        </p:txBody>
      </p:sp>
      <p:sp>
        <p:nvSpPr>
          <p:cNvPr id="3" name="Rectangle 2">
            <a:extLst>
              <a:ext uri="{FF2B5EF4-FFF2-40B4-BE49-F238E27FC236}">
                <a16:creationId xmlns:a16="http://schemas.microsoft.com/office/drawing/2014/main" id="{9EDACB47-987C-F56C-2BF4-48CF41584957}"/>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children&amp;#39;s organization&#10;&#10;Description automatically generated">
            <a:extLst>
              <a:ext uri="{FF2B5EF4-FFF2-40B4-BE49-F238E27FC236}">
                <a16:creationId xmlns:a16="http://schemas.microsoft.com/office/drawing/2014/main" id="{F175594A-3531-D9DC-30FD-CE69E8DE1255}"/>
              </a:ext>
            </a:extLst>
          </p:cNvPr>
          <p:cNvPicPr>
            <a:picLocks noChangeAspect="1"/>
          </p:cNvPicPr>
          <p:nvPr/>
        </p:nvPicPr>
        <p:blipFill>
          <a:blip r:embed="rId3"/>
          <a:stretch>
            <a:fillRect/>
          </a:stretch>
        </p:blipFill>
        <p:spPr>
          <a:xfrm>
            <a:off x="457676" y="8855952"/>
            <a:ext cx="3692882" cy="1252927"/>
          </a:xfrm>
          <a:prstGeom prst="rect">
            <a:avLst/>
          </a:prstGeom>
          <a:ln>
            <a:noFill/>
          </a:ln>
        </p:spPr>
      </p:pic>
      <p:sp>
        <p:nvSpPr>
          <p:cNvPr id="10" name="Content Placeholder 2">
            <a:extLst>
              <a:ext uri="{FF2B5EF4-FFF2-40B4-BE49-F238E27FC236}">
                <a16:creationId xmlns:a16="http://schemas.microsoft.com/office/drawing/2014/main" id="{E5FC7748-510F-3A90-C599-2C2E129A1DF5}"/>
              </a:ext>
            </a:extLst>
          </p:cNvPr>
          <p:cNvSpPr>
            <a:spLocks noGrp="1"/>
          </p:cNvSpPr>
          <p:nvPr/>
        </p:nvSpPr>
        <p:spPr>
          <a:xfrm>
            <a:off x="9135706" y="4069079"/>
            <a:ext cx="8066873" cy="511784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TW Cen MT"/>
                <a:cs typeface="Arial"/>
              </a:rPr>
              <a:t>Aprobado por ambas cámaras</a:t>
            </a:r>
          </a:p>
          <a:p>
            <a:r>
              <a:rPr lang="es-ES" dirty="0">
                <a:solidFill>
                  <a:srgbClr val="222222"/>
                </a:solidFill>
                <a:latin typeface="Tw Cen MT"/>
                <a:cs typeface="Arial"/>
              </a:rPr>
              <a:t>Crea el Programa de Crédito Fiscal Infantil de Illinois, que será financiado con una asignación de $50 millones para el año fiscal 25, y luego $100 millones el año siguiente</a:t>
            </a:r>
            <a:r>
              <a:rPr lang="en-US" dirty="0">
                <a:solidFill>
                  <a:srgbClr val="222222"/>
                </a:solidFill>
                <a:latin typeface="Tw Cen MT"/>
                <a:cs typeface="Arial"/>
              </a:rPr>
              <a:t>. </a:t>
            </a:r>
            <a:endParaRPr lang="en-US" dirty="0">
              <a:solidFill>
                <a:srgbClr val="000000"/>
              </a:solidFill>
              <a:latin typeface="TW Cen MT"/>
              <a:cs typeface="Arial"/>
            </a:endParaRPr>
          </a:p>
          <a:p>
            <a:r>
              <a:rPr lang="es-ES" dirty="0">
                <a:solidFill>
                  <a:srgbClr val="222222"/>
                </a:solidFill>
                <a:latin typeface="Tw Cen MT"/>
                <a:cs typeface="Arial"/>
              </a:rPr>
              <a:t>El beneficio fiscal se calculará utilizando el Crédito Fiscal por Ingreso del Trabajo de Illinois (EITC, por sus siglas en inglés) y se aplicará a los padres con hijos menores de 12 años a partir de enero de 2024</a:t>
            </a:r>
            <a:r>
              <a:rPr lang="en-US" dirty="0">
                <a:solidFill>
                  <a:srgbClr val="222222"/>
                </a:solidFill>
                <a:latin typeface="Tw Cen MT"/>
                <a:cs typeface="Arial"/>
              </a:rPr>
              <a:t>.</a:t>
            </a:r>
            <a:endParaRPr lang="en-US" dirty="0">
              <a:solidFill>
                <a:schemeClr val="tx1"/>
              </a:solidFill>
              <a:latin typeface="TW Cen MT"/>
              <a:cs typeface="Arial"/>
            </a:endParaRPr>
          </a:p>
        </p:txBody>
      </p:sp>
    </p:spTree>
    <p:extLst>
      <p:ext uri="{BB962C8B-B14F-4D97-AF65-F5344CB8AC3E}">
        <p14:creationId xmlns:p14="http://schemas.microsoft.com/office/powerpoint/2010/main" val="323907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3070553" y="2839296"/>
            <a:ext cx="11804874" cy="654843"/>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ea typeface="+mn-lt"/>
                <a:cs typeface="+mn-lt"/>
              </a:rPr>
              <a:t>HB814 (Syed, Villivalam) and HB4412 (Vella, Loughran Cappel)</a:t>
            </a:r>
            <a:endParaRPr lang="en-US" dirty="0"/>
          </a:p>
        </p:txBody>
      </p:sp>
      <p:sp>
        <p:nvSpPr>
          <p:cNvPr id="9" name="Content Placeholder 2">
            <a:extLst>
              <a:ext uri="{FF2B5EF4-FFF2-40B4-BE49-F238E27FC236}">
                <a16:creationId xmlns:a16="http://schemas.microsoft.com/office/drawing/2014/main" id="{881D3FCE-4EBE-5AC0-629D-013123F19947}"/>
              </a:ext>
            </a:extLst>
          </p:cNvPr>
          <p:cNvSpPr>
            <a:spLocks noGrp="1"/>
          </p:cNvSpPr>
          <p:nvPr/>
        </p:nvSpPr>
        <p:spPr>
          <a:xfrm>
            <a:off x="453876" y="3807454"/>
            <a:ext cx="8517518" cy="38611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400" b="1" dirty="0">
                <a:solidFill>
                  <a:schemeClr val="tx1"/>
                </a:solidFill>
                <a:latin typeface="Tw Cen MT"/>
              </a:rPr>
              <a:t>HB814</a:t>
            </a:r>
            <a:r>
              <a:rPr lang="en-US" sz="2400" dirty="0">
                <a:solidFill>
                  <a:schemeClr val="tx1"/>
                </a:solidFill>
                <a:latin typeface="Tw Cen MT"/>
              </a:rPr>
              <a:t> (Syed, Villivalam)</a:t>
            </a:r>
            <a:endParaRPr lang="en-US" sz="2400" dirty="0">
              <a:solidFill>
                <a:schemeClr val="tx1"/>
              </a:solidFill>
            </a:endParaRPr>
          </a:p>
          <a:p>
            <a:pPr marL="857250" lvl="1" indent="-457200">
              <a:buFont typeface="Courier New" pitchFamily="34" charset="0"/>
              <a:buChar char="o"/>
            </a:pPr>
            <a:r>
              <a:rPr lang="en-US" sz="2400" dirty="0">
                <a:solidFill>
                  <a:schemeClr val="tx1"/>
                </a:solidFill>
                <a:latin typeface="Tw Cen MT"/>
              </a:rPr>
              <a:t>Update Staffing and Survey data at least every four years</a:t>
            </a:r>
          </a:p>
          <a:p>
            <a:pPr marL="857250" lvl="1" indent="-457200">
              <a:buFont typeface="Courier New" pitchFamily="34" charset="0"/>
              <a:buChar char="o"/>
            </a:pPr>
            <a:r>
              <a:rPr lang="en-US" sz="2400" dirty="0">
                <a:solidFill>
                  <a:schemeClr val="tx1"/>
                </a:solidFill>
                <a:latin typeface="Tw Cen MT"/>
              </a:rPr>
              <a:t>Require IDHS to gather input from community partners, educators, and providers</a:t>
            </a:r>
            <a:endParaRPr lang="en-US" sz="2400" dirty="0">
              <a:solidFill>
                <a:schemeClr val="tx1"/>
              </a:solidFill>
            </a:endParaRPr>
          </a:p>
          <a:p>
            <a:pPr marL="857250" lvl="1" indent="-457200">
              <a:buFont typeface="Courier New" pitchFamily="34" charset="0"/>
              <a:buChar char="o"/>
            </a:pPr>
            <a:r>
              <a:rPr lang="en-US" sz="2400" dirty="0">
                <a:solidFill>
                  <a:schemeClr val="tx1"/>
                </a:solidFill>
                <a:latin typeface="Tw Cen MT"/>
              </a:rPr>
              <a:t>Collect data on recruitment and retention challenges in the child care field </a:t>
            </a:r>
          </a:p>
          <a:p>
            <a:pPr marL="457200" indent="-457200"/>
            <a:r>
              <a:rPr lang="en-US" sz="2400" b="1" dirty="0">
                <a:solidFill>
                  <a:schemeClr val="tx1"/>
                </a:solidFill>
                <a:latin typeface="Tw Cen MT"/>
              </a:rPr>
              <a:t>HB4412 - </a:t>
            </a:r>
            <a:r>
              <a:rPr lang="en-US" sz="2400" dirty="0">
                <a:solidFill>
                  <a:schemeClr val="tx1"/>
                </a:solidFill>
                <a:latin typeface="Tw Cen MT"/>
              </a:rPr>
              <a:t>(Vella, Loughran Cappel) </a:t>
            </a:r>
            <a:endParaRPr lang="en-US" sz="2400" b="1" dirty="0">
              <a:solidFill>
                <a:schemeClr val="tx1"/>
              </a:solidFill>
            </a:endParaRPr>
          </a:p>
          <a:p>
            <a:pPr marL="857250" lvl="1" indent="-457200">
              <a:buFont typeface="Courier New" pitchFamily="34" charset="0"/>
              <a:buChar char="o"/>
            </a:pPr>
            <a:r>
              <a:rPr lang="en-US" sz="2400" dirty="0">
                <a:solidFill>
                  <a:schemeClr val="tx1"/>
                </a:solidFill>
                <a:latin typeface="Tw Cen MT"/>
              </a:rPr>
              <a:t>Allows child care facilities to use a third-party vendor, in addition to DCFS, to collect fingerprinting for background checks for employment. </a:t>
            </a:r>
            <a:endParaRPr lang="en-US" sz="2400" b="1" dirty="0">
              <a:solidFill>
                <a:schemeClr val="tx1"/>
              </a:solidFill>
            </a:endParaRPr>
          </a:p>
          <a:p>
            <a:pPr marL="857250" lvl="1" indent="-457200">
              <a:buFont typeface="Courier New" pitchFamily="34" charset="0"/>
              <a:buChar char="o"/>
            </a:pPr>
            <a:r>
              <a:rPr lang="en-US" sz="2400" dirty="0">
                <a:solidFill>
                  <a:schemeClr val="tx1"/>
                </a:solidFill>
                <a:latin typeface="Tw Cen MT"/>
              </a:rPr>
              <a:t>The bill will help providers hire potential employees more quickly. The child care facilities are required to pay for any use of third-party vendors.</a:t>
            </a:r>
            <a:endParaRPr lang="en-US" sz="2400" b="1" dirty="0">
              <a:solidFill>
                <a:schemeClr val="tx1"/>
              </a:solidFill>
            </a:endParaRPr>
          </a:p>
        </p:txBody>
      </p:sp>
      <p:sp>
        <p:nvSpPr>
          <p:cNvPr id="2" name="Rectangle 1">
            <a:extLst>
              <a:ext uri="{FF2B5EF4-FFF2-40B4-BE49-F238E27FC236}">
                <a16:creationId xmlns:a16="http://schemas.microsoft.com/office/drawing/2014/main" id="{5FED53E8-AF06-3C79-89BD-164CEFE6C820}"/>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77ADA9A-F800-5EA4-8E8A-097E61A78B7B}"/>
              </a:ext>
            </a:extLst>
          </p:cNvPr>
          <p:cNvSpPr txBox="1"/>
          <p:nvPr/>
        </p:nvSpPr>
        <p:spPr>
          <a:xfrm>
            <a:off x="1120139" y="1381200"/>
            <a:ext cx="1587162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200" b="1" dirty="0">
                <a:solidFill>
                  <a:srgbClr val="975CA5"/>
                </a:solidFill>
                <a:latin typeface="Tw Cen MT"/>
              </a:rPr>
              <a:t>Veto Session Legislation/</a:t>
            </a:r>
            <a:r>
              <a:rPr lang="es-ES" sz="5200" b="1" dirty="0">
                <a:solidFill>
                  <a:srgbClr val="975CA5"/>
                </a:solidFill>
                <a:latin typeface="Tw Cen MT"/>
              </a:rPr>
              <a:t>Legislación de la Sesión de Veto</a:t>
            </a:r>
            <a:endParaRPr lang="en-US" sz="5200" dirty="0"/>
          </a:p>
          <a:p>
            <a:pPr algn="ctr"/>
            <a:r>
              <a:rPr lang="en-US" sz="6000" b="1" dirty="0">
                <a:solidFill>
                  <a:srgbClr val="975CA5"/>
                </a:solidFill>
                <a:latin typeface="Tw Cen MT"/>
              </a:rPr>
              <a:t> </a:t>
            </a:r>
          </a:p>
        </p:txBody>
      </p:sp>
      <p:pic>
        <p:nvPicPr>
          <p:cNvPr id="6" name="Picture 5" descr="A logo for a children&amp;#39;s organization&#10;&#10;Description automatically generated">
            <a:extLst>
              <a:ext uri="{FF2B5EF4-FFF2-40B4-BE49-F238E27FC236}">
                <a16:creationId xmlns:a16="http://schemas.microsoft.com/office/drawing/2014/main" id="{F317E3D6-0B71-889E-AEB7-699CAAC427EF}"/>
              </a:ext>
            </a:extLst>
          </p:cNvPr>
          <p:cNvPicPr>
            <a:picLocks noChangeAspect="1"/>
          </p:cNvPicPr>
          <p:nvPr/>
        </p:nvPicPr>
        <p:blipFill>
          <a:blip r:embed="rId3"/>
          <a:stretch>
            <a:fillRect/>
          </a:stretch>
        </p:blipFill>
        <p:spPr>
          <a:xfrm>
            <a:off x="455621" y="9186466"/>
            <a:ext cx="3073537" cy="1079451"/>
          </a:xfrm>
          <a:prstGeom prst="rect">
            <a:avLst/>
          </a:prstGeom>
          <a:ln>
            <a:noFill/>
          </a:ln>
        </p:spPr>
      </p:pic>
      <p:sp>
        <p:nvSpPr>
          <p:cNvPr id="3" name="Content Placeholder 2">
            <a:extLst>
              <a:ext uri="{FF2B5EF4-FFF2-40B4-BE49-F238E27FC236}">
                <a16:creationId xmlns:a16="http://schemas.microsoft.com/office/drawing/2014/main" id="{153EBE1C-07F6-1E4F-DC94-2B4BC088247E}"/>
              </a:ext>
            </a:extLst>
          </p:cNvPr>
          <p:cNvSpPr>
            <a:spLocks noGrp="1"/>
          </p:cNvSpPr>
          <p:nvPr/>
        </p:nvSpPr>
        <p:spPr>
          <a:xfrm>
            <a:off x="9655995" y="3807453"/>
            <a:ext cx="7335772" cy="645846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400" b="1" dirty="0">
                <a:solidFill>
                  <a:schemeClr val="tx1"/>
                </a:solidFill>
                <a:latin typeface="Tw Cen MT"/>
              </a:rPr>
              <a:t>HB814</a:t>
            </a:r>
            <a:r>
              <a:rPr lang="en-US" sz="2400" dirty="0">
                <a:solidFill>
                  <a:schemeClr val="tx1"/>
                </a:solidFill>
                <a:latin typeface="Tw Cen MT"/>
              </a:rPr>
              <a:t> (Syed, Villivalam)</a:t>
            </a:r>
            <a:endParaRPr lang="en-US" sz="2400" dirty="0">
              <a:solidFill>
                <a:schemeClr val="tx1"/>
              </a:solidFill>
            </a:endParaRPr>
          </a:p>
          <a:p>
            <a:pPr marL="857250" lvl="1" indent="-457200">
              <a:buFont typeface="Courier New" pitchFamily="34" charset="0"/>
              <a:buChar char="o"/>
            </a:pPr>
            <a:r>
              <a:rPr lang="es-ES" sz="2400" dirty="0">
                <a:solidFill>
                  <a:schemeClr val="tx1"/>
                </a:solidFill>
                <a:latin typeface="Tw Cen MT"/>
              </a:rPr>
              <a:t>Actualizar los datos de la dotación de personal y de las encuestas al menos cada cuatro años</a:t>
            </a:r>
          </a:p>
          <a:p>
            <a:pPr marL="857250" lvl="1" indent="-457200">
              <a:buFont typeface="Courier New" pitchFamily="34" charset="0"/>
              <a:buChar char="o"/>
            </a:pPr>
            <a:r>
              <a:rPr lang="es-ES" sz="2400" dirty="0">
                <a:solidFill>
                  <a:schemeClr val="tx1"/>
                </a:solidFill>
                <a:latin typeface="Tw Cen MT"/>
              </a:rPr>
              <a:t>Requerir al IDHS que recopile información de socios comunitarios, educadores y proveedores.</a:t>
            </a:r>
          </a:p>
          <a:p>
            <a:pPr marL="857250" lvl="1" indent="-457200">
              <a:buFont typeface="Courier New" pitchFamily="34" charset="0"/>
              <a:buChar char="o"/>
            </a:pPr>
            <a:r>
              <a:rPr lang="es-ES" sz="2400" dirty="0">
                <a:solidFill>
                  <a:schemeClr val="tx1"/>
                </a:solidFill>
                <a:latin typeface="Tw Cen MT"/>
              </a:rPr>
              <a:t>Recopilar datos sobre los desafíos de reclutamiento y retención en el campo del cuidado infantil</a:t>
            </a:r>
          </a:p>
          <a:p>
            <a:pPr marL="857250" lvl="1" indent="-457200">
              <a:buFont typeface="Courier New" pitchFamily="34" charset="0"/>
              <a:buChar char="o"/>
            </a:pPr>
            <a:r>
              <a:rPr lang="en-US" sz="2400" b="1" dirty="0">
                <a:solidFill>
                  <a:schemeClr val="tx1"/>
                </a:solidFill>
                <a:latin typeface="Tw Cen MT"/>
              </a:rPr>
              <a:t>HB4412 - </a:t>
            </a:r>
            <a:r>
              <a:rPr lang="en-US" sz="2400" dirty="0">
                <a:solidFill>
                  <a:schemeClr val="tx1"/>
                </a:solidFill>
                <a:latin typeface="Tw Cen MT"/>
              </a:rPr>
              <a:t>(Vella, Loughran Cappel) </a:t>
            </a:r>
            <a:endParaRPr lang="en-US" sz="2400" b="1" dirty="0">
              <a:solidFill>
                <a:schemeClr val="tx1"/>
              </a:solidFill>
            </a:endParaRPr>
          </a:p>
          <a:p>
            <a:pPr marL="857250" lvl="1" indent="-457200">
              <a:buFont typeface="Courier New" pitchFamily="34" charset="0"/>
              <a:buChar char="o"/>
            </a:pPr>
            <a:r>
              <a:rPr lang="en-US" sz="2400" dirty="0">
                <a:solidFill>
                  <a:schemeClr val="tx1"/>
                </a:solidFill>
                <a:latin typeface="Tw Cen MT"/>
              </a:rPr>
              <a:t>. </a:t>
            </a:r>
            <a:r>
              <a:rPr lang="es-ES" sz="2400" dirty="0">
                <a:solidFill>
                  <a:schemeClr val="tx1"/>
                </a:solidFill>
                <a:latin typeface="Tw Cen MT"/>
              </a:rPr>
              <a:t>Permite que los centros de cuidado infantil utilicen un proveedor externo, además del DCFS, para recopilar huellas digitales para verificar los antecedentes para el empleo</a:t>
            </a:r>
            <a:endParaRPr lang="en-US" sz="2400" b="1" dirty="0">
              <a:solidFill>
                <a:schemeClr val="tx1"/>
              </a:solidFill>
            </a:endParaRPr>
          </a:p>
          <a:p>
            <a:pPr marL="857250" lvl="1" indent="-457200">
              <a:buFont typeface="Courier New" pitchFamily="34" charset="0"/>
              <a:buChar char="o"/>
            </a:pPr>
            <a:r>
              <a:rPr lang="es-ES" sz="2400" dirty="0">
                <a:solidFill>
                  <a:schemeClr val="tx1"/>
                </a:solidFill>
                <a:latin typeface="Tw Cen MT"/>
              </a:rPr>
              <a:t>El proyecto de ley ayudará a los proveedores a contratar empleados potenciales más rápidamente. Los centros de cuidado infantil están obligados a pagar por cualquier uso de proveedores externos</a:t>
            </a:r>
            <a:endParaRPr lang="en-US" sz="2400" dirty="0">
              <a:solidFill>
                <a:schemeClr val="tx1"/>
              </a:solidFill>
            </a:endParaRPr>
          </a:p>
        </p:txBody>
      </p:sp>
    </p:spTree>
    <p:extLst>
      <p:ext uri="{BB962C8B-B14F-4D97-AF65-F5344CB8AC3E}">
        <p14:creationId xmlns:p14="http://schemas.microsoft.com/office/powerpoint/2010/main" val="323134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08E27D-0863-2C23-6272-86CFEDF4CB7E}"/>
              </a:ext>
            </a:extLst>
          </p:cNvPr>
          <p:cNvSpPr>
            <a:spLocks noGrp="1"/>
          </p:cNvSpPr>
          <p:nvPr>
            <p:ph type="ctrTitle"/>
          </p:nvPr>
        </p:nvSpPr>
        <p:spPr>
          <a:xfrm>
            <a:off x="3744468" y="1228031"/>
            <a:ext cx="10799064" cy="2594161"/>
          </a:xfrm>
        </p:spPr>
        <p:txBody>
          <a:bodyPr/>
          <a:lstStyle/>
          <a:p>
            <a:r>
              <a:rPr lang="en-US" dirty="0"/>
              <a:t>Question?</a:t>
            </a:r>
            <a:br>
              <a:rPr lang="en-US" dirty="0"/>
            </a:br>
            <a:r>
              <a:rPr lang="en-US" dirty="0"/>
              <a:t>¿</a:t>
            </a:r>
            <a:r>
              <a:rPr lang="en-US" dirty="0" err="1"/>
              <a:t>Preguntas</a:t>
            </a:r>
            <a:r>
              <a:rPr lang="en-US" dirty="0"/>
              <a:t>?</a:t>
            </a:r>
          </a:p>
        </p:txBody>
      </p:sp>
      <p:sp>
        <p:nvSpPr>
          <p:cNvPr id="6" name="Rectangle 5">
            <a:extLst>
              <a:ext uri="{FF2B5EF4-FFF2-40B4-BE49-F238E27FC236}">
                <a16:creationId xmlns:a16="http://schemas.microsoft.com/office/drawing/2014/main" id="{AA28E6CB-3E4F-C2A4-BE1F-408F397C6AD8}"/>
              </a:ext>
            </a:extLst>
          </p:cNvPr>
          <p:cNvSpPr/>
          <p:nvPr/>
        </p:nvSpPr>
        <p:spPr>
          <a:xfrm>
            <a:off x="11932772" y="114970"/>
            <a:ext cx="6080908" cy="1762057"/>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children&amp;#39;s organization&#10;&#10;Description automatically generated">
            <a:extLst>
              <a:ext uri="{FF2B5EF4-FFF2-40B4-BE49-F238E27FC236}">
                <a16:creationId xmlns:a16="http://schemas.microsoft.com/office/drawing/2014/main" id="{E896F042-DEA8-30D7-C133-B61256A56D3B}"/>
              </a:ext>
            </a:extLst>
          </p:cNvPr>
          <p:cNvPicPr>
            <a:picLocks noChangeAspect="1"/>
          </p:cNvPicPr>
          <p:nvPr/>
        </p:nvPicPr>
        <p:blipFill>
          <a:blip r:embed="rId2"/>
          <a:stretch>
            <a:fillRect/>
          </a:stretch>
        </p:blipFill>
        <p:spPr>
          <a:xfrm>
            <a:off x="414405" y="8177940"/>
            <a:ext cx="5017131" cy="1762057"/>
          </a:xfrm>
          <a:prstGeom prst="rect">
            <a:avLst/>
          </a:prstGeom>
          <a:solidFill>
            <a:srgbClr val="975CA5"/>
          </a:solidFill>
          <a:ln>
            <a:noFill/>
          </a:ln>
        </p:spPr>
      </p:pic>
    </p:spTree>
    <p:extLst>
      <p:ext uri="{BB962C8B-B14F-4D97-AF65-F5344CB8AC3E}">
        <p14:creationId xmlns:p14="http://schemas.microsoft.com/office/powerpoint/2010/main" val="417158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AFF92E-A0FA-5C65-4797-46FAA1A079A3}"/>
              </a:ext>
            </a:extLst>
          </p:cNvPr>
          <p:cNvSpPr>
            <a:spLocks noGrp="1"/>
          </p:cNvSpPr>
          <p:nvPr>
            <p:ph type="title"/>
          </p:nvPr>
        </p:nvSpPr>
        <p:spPr/>
        <p:txBody>
          <a:bodyPr/>
          <a:lstStyle/>
          <a:p>
            <a:r>
              <a:rPr lang="en-US" sz="4800" dirty="0">
                <a:latin typeface="Tw Cen MT"/>
              </a:rPr>
              <a:t>New Department of Early Childhood</a:t>
            </a:r>
          </a:p>
        </p:txBody>
      </p:sp>
      <p:sp>
        <p:nvSpPr>
          <p:cNvPr id="3" name="Content Placeholder 2">
            <a:extLst>
              <a:ext uri="{FF2B5EF4-FFF2-40B4-BE49-F238E27FC236}">
                <a16:creationId xmlns:a16="http://schemas.microsoft.com/office/drawing/2014/main" id="{B6255538-D415-78FB-F94B-56EE2E2BCBDA}"/>
              </a:ext>
            </a:extLst>
          </p:cNvPr>
          <p:cNvSpPr>
            <a:spLocks noGrp="1"/>
          </p:cNvSpPr>
          <p:nvPr>
            <p:ph idx="1"/>
          </p:nvPr>
        </p:nvSpPr>
        <p:spPr/>
        <p:txBody>
          <a:bodyPr vert="horz" lIns="91440" tIns="45720" rIns="91440" bIns="45720" rtlCol="0" anchor="t">
            <a:normAutofit/>
          </a:bodyPr>
          <a:lstStyle/>
          <a:p>
            <a:endParaRPr lang="en-US" sz="3600"/>
          </a:p>
          <a:p>
            <a:pPr marL="228600" indent="-228600">
              <a:spcBef>
                <a:spcPts val="0"/>
              </a:spcBef>
              <a:buFont typeface="Arial"/>
              <a:buChar char="•"/>
            </a:pPr>
            <a:endParaRPr lang="en-US" sz="3600">
              <a:solidFill>
                <a:srgbClr val="000000"/>
              </a:solidFill>
              <a:latin typeface="Arial"/>
              <a:cs typeface="Arial"/>
            </a:endParaRPr>
          </a:p>
        </p:txBody>
      </p:sp>
      <p:sp>
        <p:nvSpPr>
          <p:cNvPr id="4" name="Rectangle 3">
            <a:extLst>
              <a:ext uri="{FF2B5EF4-FFF2-40B4-BE49-F238E27FC236}">
                <a16:creationId xmlns:a16="http://schemas.microsoft.com/office/drawing/2014/main" id="{7338C480-7693-B3F6-362D-A95AB1709C30}"/>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oys at a table">
            <a:extLst>
              <a:ext uri="{FF2B5EF4-FFF2-40B4-BE49-F238E27FC236}">
                <a16:creationId xmlns:a16="http://schemas.microsoft.com/office/drawing/2014/main" id="{EA6F19A8-832D-0338-B888-625C1DDE2177}"/>
              </a:ext>
            </a:extLst>
          </p:cNvPr>
          <p:cNvPicPr>
            <a:picLocks noChangeAspect="1"/>
          </p:cNvPicPr>
          <p:nvPr/>
        </p:nvPicPr>
        <p:blipFill rotWithShape="1">
          <a:blip r:embed="rId3"/>
          <a:srcRect t="37072" b="14887"/>
          <a:stretch/>
        </p:blipFill>
        <p:spPr>
          <a:xfrm>
            <a:off x="265134" y="3432797"/>
            <a:ext cx="16916400" cy="6431972"/>
          </a:xfrm>
          <a:prstGeom prst="rect">
            <a:avLst/>
          </a:prstGeom>
          <a:noFill/>
        </p:spPr>
      </p:pic>
    </p:spTree>
    <p:extLst>
      <p:ext uri="{BB962C8B-B14F-4D97-AF65-F5344CB8AC3E}">
        <p14:creationId xmlns:p14="http://schemas.microsoft.com/office/powerpoint/2010/main" val="412231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AFF92E-A0FA-5C65-4797-46FAA1A079A3}"/>
              </a:ext>
            </a:extLst>
          </p:cNvPr>
          <p:cNvSpPr>
            <a:spLocks noGrp="1"/>
          </p:cNvSpPr>
          <p:nvPr>
            <p:ph type="title"/>
          </p:nvPr>
        </p:nvSpPr>
        <p:spPr/>
        <p:txBody>
          <a:bodyPr/>
          <a:lstStyle/>
          <a:p>
            <a:r>
              <a:rPr lang="en-US" sz="4800" dirty="0">
                <a:latin typeface="Tw Cen MT"/>
              </a:rPr>
              <a:t>Our Current Early Childhood System/</a:t>
            </a:r>
            <a:br>
              <a:rPr lang="en-US" sz="4800" dirty="0">
                <a:latin typeface="Tw Cen MT"/>
              </a:rPr>
            </a:br>
            <a:r>
              <a:rPr lang="es-ES" sz="4800" dirty="0">
                <a:latin typeface="Tw Cen MT"/>
              </a:rPr>
              <a:t>Nuestro sistema actual para  la primera infancia</a:t>
            </a:r>
            <a:endParaRPr lang="en-US" sz="4800" dirty="0">
              <a:latin typeface="Tw Cen MT"/>
            </a:endParaRPr>
          </a:p>
        </p:txBody>
      </p:sp>
      <p:sp>
        <p:nvSpPr>
          <p:cNvPr id="3" name="Content Placeholder 2">
            <a:extLst>
              <a:ext uri="{FF2B5EF4-FFF2-40B4-BE49-F238E27FC236}">
                <a16:creationId xmlns:a16="http://schemas.microsoft.com/office/drawing/2014/main" id="{B6255538-D415-78FB-F94B-56EE2E2BCBDA}"/>
              </a:ext>
            </a:extLst>
          </p:cNvPr>
          <p:cNvSpPr>
            <a:spLocks noGrp="1"/>
          </p:cNvSpPr>
          <p:nvPr>
            <p:ph idx="1"/>
          </p:nvPr>
        </p:nvSpPr>
        <p:spPr>
          <a:xfrm>
            <a:off x="761999" y="3924300"/>
            <a:ext cx="7157752" cy="5029199"/>
          </a:xfrm>
        </p:spPr>
        <p:txBody>
          <a:bodyPr vert="horz" lIns="91440" tIns="45720" rIns="91440" bIns="45720" rtlCol="0" anchor="t">
            <a:normAutofit/>
          </a:bodyPr>
          <a:lstStyle/>
          <a:p>
            <a:pPr>
              <a:spcBef>
                <a:spcPts val="0"/>
              </a:spcBef>
            </a:pPr>
            <a:r>
              <a:rPr lang="en-US" dirty="0">
                <a:latin typeface="TW Cen MT"/>
                <a:ea typeface="+mn-lt"/>
                <a:cs typeface="Arial"/>
              </a:rPr>
              <a:t>3 state agencies!</a:t>
            </a:r>
            <a:r>
              <a:rPr lang="en-US" dirty="0">
                <a:solidFill>
                  <a:srgbClr val="000000"/>
                </a:solidFill>
                <a:latin typeface="TW Cen MT"/>
                <a:ea typeface="+mn-lt"/>
                <a:cs typeface="Arial"/>
              </a:rPr>
              <a:t> </a:t>
            </a:r>
          </a:p>
          <a:p>
            <a:pPr marL="228600" indent="-228600">
              <a:spcBef>
                <a:spcPts val="0"/>
              </a:spcBef>
              <a:buFont typeface="Arial"/>
              <a:buChar char="•"/>
            </a:pPr>
            <a:endParaRPr lang="en-US" dirty="0">
              <a:latin typeface="TW Cen MT"/>
              <a:ea typeface="+mn-lt"/>
              <a:cs typeface="Arial"/>
            </a:endParaRPr>
          </a:p>
          <a:p>
            <a:pPr marL="228600" indent="-228600">
              <a:spcBef>
                <a:spcPts val="0"/>
              </a:spcBef>
              <a:buFont typeface="Arial"/>
              <a:buChar char="•"/>
            </a:pPr>
            <a:r>
              <a:rPr lang="en-US" dirty="0">
                <a:latin typeface="TW Cen MT"/>
                <a:ea typeface="+mn-lt"/>
                <a:cs typeface="Arial"/>
              </a:rPr>
              <a:t>Mix and matching of funding streams!</a:t>
            </a:r>
            <a:r>
              <a:rPr lang="en-US" dirty="0">
                <a:solidFill>
                  <a:srgbClr val="000000"/>
                </a:solidFill>
                <a:latin typeface="TW Cen MT"/>
                <a:ea typeface="+mn-lt"/>
                <a:cs typeface="Arial"/>
              </a:rPr>
              <a:t> </a:t>
            </a:r>
            <a:endParaRPr lang="en-US" dirty="0">
              <a:latin typeface="TW Cen MT"/>
              <a:ea typeface="+mn-lt"/>
              <a:cs typeface="+mn-lt"/>
            </a:endParaRPr>
          </a:p>
          <a:p>
            <a:pPr marL="228600" indent="-228600">
              <a:spcBef>
                <a:spcPts val="0"/>
              </a:spcBef>
              <a:buFont typeface="Arial"/>
              <a:buChar char="•"/>
            </a:pPr>
            <a:endParaRPr lang="en-US" dirty="0">
              <a:latin typeface="TW Cen MT"/>
              <a:ea typeface="+mn-lt"/>
              <a:cs typeface="Arial"/>
            </a:endParaRPr>
          </a:p>
          <a:p>
            <a:pPr marL="228600" indent="-228600">
              <a:spcBef>
                <a:spcPts val="0"/>
              </a:spcBef>
              <a:buFont typeface="Arial"/>
              <a:buChar char="•"/>
            </a:pPr>
            <a:r>
              <a:rPr lang="en-US" dirty="0">
                <a:latin typeface="TW Cen MT"/>
                <a:ea typeface="+mn-lt"/>
                <a:cs typeface="Arial"/>
              </a:rPr>
              <a:t>Confusing eligibility requirements and complicated enrollment processes!</a:t>
            </a:r>
            <a:endParaRPr lang="en-US" b="1" i="1" dirty="0">
              <a:latin typeface="TW Cen MT"/>
              <a:ea typeface="+mn-lt"/>
              <a:cs typeface="Arial"/>
            </a:endParaRPr>
          </a:p>
          <a:p>
            <a:pPr marL="0" indent="0">
              <a:spcBef>
                <a:spcPts val="0"/>
              </a:spcBef>
              <a:buNone/>
            </a:pPr>
            <a:endParaRPr lang="en-US" b="1" i="1" dirty="0">
              <a:latin typeface="TW Cen MT"/>
              <a:ea typeface="+mn-lt"/>
              <a:cs typeface="Calibri"/>
            </a:endParaRPr>
          </a:p>
          <a:p>
            <a:pPr marL="0" indent="0">
              <a:spcBef>
                <a:spcPts val="0"/>
              </a:spcBef>
              <a:buNone/>
            </a:pPr>
            <a:r>
              <a:rPr lang="en-US" b="1" i="1" dirty="0">
                <a:latin typeface="TW Cen MT"/>
                <a:ea typeface="+mn-lt"/>
                <a:cs typeface="Calibri"/>
              </a:rPr>
              <a:t>Our patchwork system limits our ability to provide high quality care and education to all children and their families. </a:t>
            </a:r>
            <a:endParaRPr lang="en-US" dirty="0">
              <a:latin typeface="TW Cen MT"/>
              <a:ea typeface="+mn-lt"/>
              <a:cs typeface="Arial"/>
            </a:endParaRPr>
          </a:p>
        </p:txBody>
      </p:sp>
      <p:sp>
        <p:nvSpPr>
          <p:cNvPr id="17" name="Content Placeholder 16">
            <a:extLst>
              <a:ext uri="{FF2B5EF4-FFF2-40B4-BE49-F238E27FC236}">
                <a16:creationId xmlns:a16="http://schemas.microsoft.com/office/drawing/2014/main" id="{1E6B187C-4908-EA61-E220-F62C9FF3A857}"/>
              </a:ext>
            </a:extLst>
          </p:cNvPr>
          <p:cNvSpPr>
            <a:spLocks noGrp="1"/>
          </p:cNvSpPr>
          <p:nvPr>
            <p:ph idx="10"/>
          </p:nvPr>
        </p:nvSpPr>
        <p:spPr>
          <a:xfrm>
            <a:off x="8686800" y="3924300"/>
            <a:ext cx="8001000" cy="5699760"/>
          </a:xfrm>
        </p:spPr>
        <p:txBody>
          <a:bodyPr>
            <a:normAutofit/>
          </a:bodyPr>
          <a:lstStyle/>
          <a:p>
            <a:pPr marL="228600" indent="-228600">
              <a:spcBef>
                <a:spcPts val="0"/>
              </a:spcBef>
              <a:buFont typeface="Arial"/>
              <a:buChar char="•"/>
            </a:pPr>
            <a:r>
              <a:rPr lang="en-US" dirty="0">
                <a:latin typeface="TW Cen MT"/>
                <a:ea typeface="+mn-lt"/>
                <a:cs typeface="Arial"/>
              </a:rPr>
              <a:t>¡3 agencias estatales!</a:t>
            </a:r>
          </a:p>
          <a:p>
            <a:pPr marL="228600" indent="-228600">
              <a:spcBef>
                <a:spcPts val="0"/>
              </a:spcBef>
              <a:buFont typeface="Arial"/>
              <a:buChar char="•"/>
            </a:pPr>
            <a:endParaRPr lang="en-US" sz="3200" dirty="0">
              <a:latin typeface="TW Cen MT"/>
              <a:ea typeface="+mn-lt"/>
              <a:cs typeface="Arial"/>
            </a:endParaRPr>
          </a:p>
          <a:p>
            <a:pPr marL="228600" indent="-228600">
              <a:spcBef>
                <a:spcPts val="0"/>
              </a:spcBef>
              <a:buFont typeface="Arial"/>
              <a:buChar char="•"/>
            </a:pPr>
            <a:r>
              <a:rPr lang="es-ES" dirty="0">
                <a:latin typeface="TW Cen MT"/>
                <a:ea typeface="+mn-lt"/>
                <a:cs typeface="Arial"/>
              </a:rPr>
              <a:t>¡Mezcla y combinación de flujos de financiación!</a:t>
            </a:r>
          </a:p>
          <a:p>
            <a:pPr marL="228600" indent="-228600">
              <a:spcBef>
                <a:spcPts val="0"/>
              </a:spcBef>
              <a:buFont typeface="Arial"/>
              <a:buChar char="•"/>
            </a:pPr>
            <a:endParaRPr lang="en-US" sz="3200" dirty="0">
              <a:latin typeface="TW Cen MT"/>
              <a:ea typeface="+mn-lt"/>
              <a:cs typeface="Arial"/>
            </a:endParaRPr>
          </a:p>
          <a:p>
            <a:pPr marL="228600" indent="-228600">
              <a:spcBef>
                <a:spcPts val="0"/>
              </a:spcBef>
              <a:buFont typeface="Arial"/>
              <a:buChar char="•"/>
            </a:pPr>
            <a:r>
              <a:rPr lang="es-ES" dirty="0">
                <a:latin typeface="TW Cen MT"/>
                <a:ea typeface="+mn-lt"/>
                <a:cs typeface="Arial"/>
              </a:rPr>
              <a:t>¡Requisitos de elegibilidad confusos y procesos de inscripción complicados!</a:t>
            </a:r>
          </a:p>
          <a:p>
            <a:pPr marL="228600" indent="-228600">
              <a:spcBef>
                <a:spcPts val="0"/>
              </a:spcBef>
              <a:buFont typeface="Arial"/>
              <a:buChar char="•"/>
            </a:pPr>
            <a:endParaRPr lang="en-US" sz="3200" b="1" i="1" dirty="0">
              <a:latin typeface="TW Cen MT"/>
              <a:ea typeface="+mn-lt"/>
              <a:cs typeface="Calibri"/>
            </a:endParaRPr>
          </a:p>
          <a:p>
            <a:pPr marL="0" indent="0">
              <a:spcBef>
                <a:spcPts val="0"/>
              </a:spcBef>
              <a:buNone/>
            </a:pPr>
            <a:r>
              <a:rPr lang="es-ES" b="1" i="1" dirty="0">
                <a:latin typeface="TW Cen MT"/>
                <a:ea typeface="+mn-lt"/>
                <a:cs typeface="Calibri"/>
              </a:rPr>
              <a:t>Nuestro sistema fragmentado limita nuestra capacidad de brindar atención y educación de alta calidad a todos los niños y sus familias</a:t>
            </a:r>
            <a:endParaRPr lang="en-US" dirty="0"/>
          </a:p>
        </p:txBody>
      </p:sp>
      <p:sp>
        <p:nvSpPr>
          <p:cNvPr id="18" name="Text Placeholder 17">
            <a:extLst>
              <a:ext uri="{FF2B5EF4-FFF2-40B4-BE49-F238E27FC236}">
                <a16:creationId xmlns:a16="http://schemas.microsoft.com/office/drawing/2014/main" id="{D04AFF3F-B962-3246-8F5C-5A20EEC472F2}"/>
              </a:ext>
            </a:extLst>
          </p:cNvPr>
          <p:cNvSpPr>
            <a:spLocks noGrp="1"/>
          </p:cNvSpPr>
          <p:nvPr>
            <p:ph type="body" idx="11"/>
          </p:nvPr>
        </p:nvSpPr>
        <p:spPr/>
        <p:txBody>
          <a:bodyPr>
            <a:normAutofit fontScale="92500"/>
          </a:bodyPr>
          <a:lstStyle/>
          <a:p>
            <a:r>
              <a:rPr lang="en-US" dirty="0">
                <a:latin typeface="Tw Cen MT"/>
              </a:rPr>
              <a:t>Current IL Early Childhood System</a:t>
            </a:r>
            <a:endParaRPr lang="en-US" dirty="0"/>
          </a:p>
        </p:txBody>
      </p:sp>
      <p:sp>
        <p:nvSpPr>
          <p:cNvPr id="19" name="Text Placeholder 18">
            <a:extLst>
              <a:ext uri="{FF2B5EF4-FFF2-40B4-BE49-F238E27FC236}">
                <a16:creationId xmlns:a16="http://schemas.microsoft.com/office/drawing/2014/main" id="{E9ECAD74-1E05-266D-6006-472D180CC259}"/>
              </a:ext>
            </a:extLst>
          </p:cNvPr>
          <p:cNvSpPr>
            <a:spLocks noGrp="1"/>
          </p:cNvSpPr>
          <p:nvPr>
            <p:ph type="body" idx="12"/>
          </p:nvPr>
        </p:nvSpPr>
        <p:spPr>
          <a:xfrm>
            <a:off x="8915400" y="3178792"/>
            <a:ext cx="7157752" cy="601355"/>
          </a:xfrm>
        </p:spPr>
        <p:txBody>
          <a:bodyPr>
            <a:noAutofit/>
          </a:bodyPr>
          <a:lstStyle/>
          <a:p>
            <a:pPr lvl="0">
              <a:defRPr/>
            </a:pPr>
            <a:r>
              <a:rPr lang="en-US" sz="2800" dirty="0">
                <a:solidFill>
                  <a:prstClr val="black">
                    <a:lumMod val="65000"/>
                    <a:lumOff val="35000"/>
                  </a:prstClr>
                </a:solidFill>
                <a:latin typeface="Tw Cen MT"/>
              </a:rPr>
              <a:t>Sistema Actual de IL para la Primera Infancia</a:t>
            </a:r>
            <a:endParaRPr kumimoji="0" lang="en-US" sz="2800" b="1" i="0" u="none" strike="noStrike" kern="1200" cap="none" spc="0" normalizeH="0" baseline="0" noProof="0" dirty="0">
              <a:ln>
                <a:noFill/>
              </a:ln>
              <a:solidFill>
                <a:prstClr val="black">
                  <a:lumMod val="65000"/>
                  <a:lumOff val="35000"/>
                </a:prstClr>
              </a:solidFill>
              <a:effectLst/>
              <a:uLnTx/>
              <a:uFillTx/>
              <a:latin typeface="Tw Cen MT" panose="020B0602020104020603" pitchFamily="34" charset="0"/>
              <a:ea typeface="+mn-ea"/>
              <a:cs typeface="+mn-cs"/>
            </a:endParaRPr>
          </a:p>
        </p:txBody>
      </p:sp>
      <p:sp>
        <p:nvSpPr>
          <p:cNvPr id="4" name="Rectangle 3">
            <a:extLst>
              <a:ext uri="{FF2B5EF4-FFF2-40B4-BE49-F238E27FC236}">
                <a16:creationId xmlns:a16="http://schemas.microsoft.com/office/drawing/2014/main" id="{7338C480-7693-B3F6-362D-A95AB1709C30}"/>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for a children&amp;#39;s organization&#10;&#10;Description automatically generated">
            <a:extLst>
              <a:ext uri="{FF2B5EF4-FFF2-40B4-BE49-F238E27FC236}">
                <a16:creationId xmlns:a16="http://schemas.microsoft.com/office/drawing/2014/main" id="{61E5E710-C72C-4F3B-89DA-0EB1B24A1A4F}"/>
              </a:ext>
            </a:extLst>
          </p:cNvPr>
          <p:cNvPicPr>
            <a:picLocks noChangeAspect="1"/>
          </p:cNvPicPr>
          <p:nvPr/>
        </p:nvPicPr>
        <p:blipFill>
          <a:blip r:embed="rId3"/>
          <a:stretch>
            <a:fillRect/>
          </a:stretch>
        </p:blipFill>
        <p:spPr>
          <a:xfrm>
            <a:off x="410702" y="9109253"/>
            <a:ext cx="3374489" cy="1111352"/>
          </a:xfrm>
          <a:prstGeom prst="rect">
            <a:avLst/>
          </a:prstGeom>
          <a:ln>
            <a:noFill/>
          </a:ln>
        </p:spPr>
      </p:pic>
    </p:spTree>
    <p:extLst>
      <p:ext uri="{BB962C8B-B14F-4D97-AF65-F5344CB8AC3E}">
        <p14:creationId xmlns:p14="http://schemas.microsoft.com/office/powerpoint/2010/main" val="9606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0F25-DC30-4C7A-2FFF-D3F033A81C56}"/>
              </a:ext>
            </a:extLst>
          </p:cNvPr>
          <p:cNvSpPr>
            <a:spLocks noGrp="1"/>
          </p:cNvSpPr>
          <p:nvPr>
            <p:ph type="title"/>
          </p:nvPr>
        </p:nvSpPr>
        <p:spPr/>
        <p:txBody>
          <a:bodyPr/>
          <a:lstStyle/>
          <a:p>
            <a:r>
              <a:rPr lang="en-US" sz="4400" dirty="0">
                <a:latin typeface="Tw Cen MT"/>
              </a:rPr>
              <a:t> Early Childhood Funding Commission </a:t>
            </a:r>
            <a:br>
              <a:rPr lang="en-US" sz="4400" dirty="0">
                <a:latin typeface="Tw Cen MT"/>
              </a:rPr>
            </a:br>
            <a:r>
              <a:rPr lang="en-US" sz="4400" dirty="0">
                <a:latin typeface="Tw Cen MT"/>
              </a:rPr>
              <a:t> </a:t>
            </a:r>
            <a:r>
              <a:rPr lang="es-ES" sz="4200" dirty="0">
                <a:latin typeface="Tw Cen MT"/>
              </a:rPr>
              <a:t>Comisión de Financiamiento para la Primera Infancia</a:t>
            </a:r>
            <a:endParaRPr lang="en-US" sz="4200" dirty="0">
              <a:latin typeface="Tw Cen MT"/>
            </a:endParaRPr>
          </a:p>
        </p:txBody>
      </p:sp>
      <p:sp>
        <p:nvSpPr>
          <p:cNvPr id="3" name="Content Placeholder 2">
            <a:extLst>
              <a:ext uri="{FF2B5EF4-FFF2-40B4-BE49-F238E27FC236}">
                <a16:creationId xmlns:a16="http://schemas.microsoft.com/office/drawing/2014/main" id="{F508F42F-96C5-E658-E77C-5B0D8CE3EEC4}"/>
              </a:ext>
            </a:extLst>
          </p:cNvPr>
          <p:cNvSpPr>
            <a:spLocks noGrp="1"/>
          </p:cNvSpPr>
          <p:nvPr>
            <p:ph idx="1"/>
          </p:nvPr>
        </p:nvSpPr>
        <p:spPr/>
        <p:txBody>
          <a:bodyPr vert="horz" lIns="91440" tIns="45720" rIns="91440" bIns="45720" rtlCol="0" anchor="t">
            <a:normAutofit/>
          </a:bodyPr>
          <a:lstStyle/>
          <a:p>
            <a:pPr>
              <a:spcBef>
                <a:spcPts val="240"/>
              </a:spcBef>
            </a:pPr>
            <a:r>
              <a:rPr lang="en-US" sz="2400" b="1" spc="15" dirty="0">
                <a:latin typeface="Tw Cen MT"/>
              </a:rPr>
              <a:t>FULL Funding: </a:t>
            </a:r>
            <a:r>
              <a:rPr lang="en-US" sz="2400" spc="15" dirty="0">
                <a:latin typeface="Tw Cen MT"/>
              </a:rPr>
              <a:t>Calculate the full cost of an equitable early</a:t>
            </a:r>
            <a:r>
              <a:rPr lang="en-US" sz="2400" b="0" i="0" u="none" strike="noStrike" kern="1200" spc="15" dirty="0">
                <a:effectLst/>
                <a:latin typeface="Tw Cen MT"/>
              </a:rPr>
              <a:t> </a:t>
            </a:r>
            <a:r>
              <a:rPr lang="en-US" sz="2400" spc="15" dirty="0">
                <a:latin typeface="Tw Cen MT"/>
              </a:rPr>
              <a:t>childhood care and education system in Illinois </a:t>
            </a:r>
            <a:r>
              <a:rPr lang="en-US" sz="2400" spc="5" dirty="0">
                <a:latin typeface="Tw Cen MT"/>
              </a:rPr>
              <a:t>(</a:t>
            </a:r>
            <a:r>
              <a:rPr lang="en-US" sz="2400" b="1" spc="5" dirty="0">
                <a:solidFill>
                  <a:srgbClr val="00B050"/>
                </a:solidFill>
                <a:latin typeface="Tw Cen MT"/>
              </a:rPr>
              <a:t>$14 billion</a:t>
            </a:r>
            <a:r>
              <a:rPr lang="en-US" sz="2400" spc="5" dirty="0">
                <a:latin typeface="Tw Cen MT"/>
              </a:rPr>
              <a:t>)</a:t>
            </a:r>
            <a:endParaRPr lang="en-US" sz="2400" dirty="0"/>
          </a:p>
          <a:p>
            <a:pPr marL="457200" lvl="1" indent="0">
              <a:spcBef>
                <a:spcPts val="240"/>
              </a:spcBef>
              <a:buNone/>
            </a:pPr>
            <a:endParaRPr lang="en-US" sz="2000" spc="10" dirty="0">
              <a:latin typeface="Tw Cen MT"/>
            </a:endParaRPr>
          </a:p>
          <a:p>
            <a:pPr>
              <a:spcBef>
                <a:spcPts val="240"/>
              </a:spcBef>
            </a:pPr>
            <a:r>
              <a:rPr lang="en-US" sz="2400" b="1" spc="5" dirty="0">
                <a:latin typeface="Tw Cen MT"/>
              </a:rPr>
              <a:t>More Coordinated Funding</a:t>
            </a:r>
            <a:r>
              <a:rPr lang="en-US" sz="2400" spc="5" dirty="0">
                <a:latin typeface="Tw Cen MT"/>
              </a:rPr>
              <a:t>: Align and streamline </a:t>
            </a:r>
            <a:r>
              <a:rPr lang="en-US" sz="2400" b="0" i="0" u="none" strike="noStrike" kern="1200" spc="10" dirty="0">
                <a:effectLst/>
                <a:latin typeface="Tw Cen MT"/>
              </a:rPr>
              <a:t>funding</a:t>
            </a:r>
            <a:r>
              <a:rPr lang="en-US" sz="2400" spc="-110" dirty="0">
                <a:latin typeface="Tw Cen MT"/>
              </a:rPr>
              <a:t> streams</a:t>
            </a:r>
            <a:r>
              <a:rPr lang="en-US" sz="2400" b="0" i="0" u="none" strike="noStrike" kern="1200" spc="-35" dirty="0">
                <a:effectLst/>
                <a:latin typeface="Tw Cen MT"/>
              </a:rPr>
              <a:t> </a:t>
            </a:r>
            <a:r>
              <a:rPr lang="en-US" sz="2400" b="0" i="0" u="none" strike="noStrike" kern="1200" dirty="0">
                <a:effectLst/>
                <a:latin typeface="Tw Cen MT"/>
              </a:rPr>
              <a:t>and</a:t>
            </a:r>
            <a:r>
              <a:rPr lang="en-US" sz="2400" b="0" i="0" u="none" strike="noStrike" kern="1200" spc="-25" dirty="0">
                <a:effectLst/>
                <a:latin typeface="Tw Cen MT"/>
              </a:rPr>
              <a:t> </a:t>
            </a:r>
            <a:r>
              <a:rPr lang="en-US" sz="2400" b="0" i="0" u="none" strike="noStrike" kern="1200" spc="5" dirty="0">
                <a:effectLst/>
                <a:latin typeface="Tw Cen MT"/>
              </a:rPr>
              <a:t>distribute</a:t>
            </a:r>
            <a:r>
              <a:rPr lang="en-US" sz="2400" b="0" i="0" u="none" strike="noStrike" kern="1200" spc="-65" dirty="0">
                <a:effectLst/>
                <a:latin typeface="Tw Cen MT"/>
              </a:rPr>
              <a:t> </a:t>
            </a:r>
            <a:r>
              <a:rPr lang="en-US" sz="2400" b="0" i="0" u="none" strike="noStrike" kern="1200" spc="10" dirty="0">
                <a:effectLst/>
                <a:latin typeface="Tw Cen MT"/>
              </a:rPr>
              <a:t>funding </a:t>
            </a:r>
            <a:r>
              <a:rPr lang="en-US" sz="2400" b="0" i="0" u="none" strike="noStrike" kern="1200" spc="15" dirty="0">
                <a:effectLst/>
                <a:latin typeface="Tw Cen MT"/>
              </a:rPr>
              <a:t>in </a:t>
            </a:r>
            <a:r>
              <a:rPr lang="en-US" sz="2400" b="0" i="0" u="none" strike="noStrike" kern="1200" spc="20" dirty="0">
                <a:effectLst/>
                <a:latin typeface="Tw Cen MT"/>
              </a:rPr>
              <a:t>new </a:t>
            </a:r>
            <a:r>
              <a:rPr lang="en-US" sz="2400" spc="20" dirty="0">
                <a:latin typeface="Tw Cen MT"/>
              </a:rPr>
              <a:t>and better </a:t>
            </a:r>
            <a:r>
              <a:rPr lang="en-US" sz="2400" spc="-5" dirty="0">
                <a:latin typeface="Tw Cen MT"/>
              </a:rPr>
              <a:t>ways </a:t>
            </a:r>
            <a:endParaRPr lang="en-US" sz="2400" dirty="0">
              <a:latin typeface="Tw Cen MT"/>
            </a:endParaRPr>
          </a:p>
          <a:p>
            <a:pPr>
              <a:spcBef>
                <a:spcPts val="240"/>
              </a:spcBef>
            </a:pPr>
            <a:endParaRPr lang="en-US" sz="2400" spc="5" dirty="0">
              <a:latin typeface="Tw Cen MT"/>
            </a:endParaRPr>
          </a:p>
          <a:p>
            <a:pPr>
              <a:spcBef>
                <a:spcPts val="240"/>
              </a:spcBef>
            </a:pPr>
            <a:r>
              <a:rPr lang="en-US" sz="2400" b="1" spc="5" dirty="0">
                <a:latin typeface="Tw Cen MT"/>
              </a:rPr>
              <a:t>Create One Agency</a:t>
            </a:r>
            <a:r>
              <a:rPr lang="en-US" sz="2400" spc="5" dirty="0">
                <a:latin typeface="Tw Cen MT"/>
              </a:rPr>
              <a:t>: Centralize</a:t>
            </a:r>
            <a:r>
              <a:rPr lang="en-US" sz="2400" b="0" i="0" u="none" strike="noStrike" kern="1200" spc="-70" dirty="0">
                <a:effectLst/>
                <a:latin typeface="Tw Cen MT"/>
              </a:rPr>
              <a:t> </a:t>
            </a:r>
            <a:r>
              <a:rPr lang="en-US" sz="2400" b="0" i="0" u="none" strike="noStrike" kern="1200" spc="15" dirty="0">
                <a:effectLst/>
                <a:latin typeface="Tw Cen MT"/>
              </a:rPr>
              <a:t>Illinois’</a:t>
            </a:r>
            <a:r>
              <a:rPr lang="en-US" sz="2400" b="0" i="0" u="none" strike="noStrike" kern="1200" spc="-65" dirty="0">
                <a:effectLst/>
                <a:latin typeface="Tw Cen MT"/>
              </a:rPr>
              <a:t> </a:t>
            </a:r>
            <a:r>
              <a:rPr lang="en-US" sz="2400" spc="-65" dirty="0">
                <a:latin typeface="Tw Cen MT"/>
              </a:rPr>
              <a:t>early childhood</a:t>
            </a:r>
            <a:r>
              <a:rPr lang="en-US" sz="2400" spc="-100" dirty="0">
                <a:latin typeface="Tw Cen MT"/>
              </a:rPr>
              <a:t> programs</a:t>
            </a:r>
            <a:r>
              <a:rPr lang="en-US" sz="2400" b="0" i="0" u="none" strike="noStrike" kern="1200" spc="-100" dirty="0">
                <a:effectLst/>
                <a:latin typeface="Tw Cen MT"/>
              </a:rPr>
              <a:t> </a:t>
            </a:r>
            <a:r>
              <a:rPr lang="en-US" sz="2400" b="0" i="0" u="none" strike="noStrike" kern="1200" spc="5" dirty="0">
                <a:effectLst/>
                <a:latin typeface="Tw Cen MT"/>
              </a:rPr>
              <a:t>into</a:t>
            </a:r>
            <a:r>
              <a:rPr lang="en-US" sz="2400" b="0" i="0" u="none" strike="noStrike" kern="1200" spc="-30" dirty="0">
                <a:effectLst/>
                <a:latin typeface="Tw Cen MT"/>
              </a:rPr>
              <a:t> </a:t>
            </a:r>
            <a:r>
              <a:rPr lang="en-US" sz="2400" i="0" u="none" strike="noStrike" kern="1200" spc="5" dirty="0">
                <a:effectLst/>
                <a:latin typeface="Tw Cen MT"/>
              </a:rPr>
              <a:t>one</a:t>
            </a:r>
            <a:r>
              <a:rPr lang="en-US" sz="2400" i="0" u="none" strike="noStrike" kern="1200" spc="-70" dirty="0">
                <a:effectLst/>
                <a:latin typeface="Tw Cen MT"/>
              </a:rPr>
              <a:t> </a:t>
            </a:r>
            <a:r>
              <a:rPr lang="en-US" sz="2400" i="0" u="none" strike="noStrike" kern="1200" spc="15" dirty="0">
                <a:effectLst/>
                <a:latin typeface="Tw Cen MT"/>
              </a:rPr>
              <a:t>newly</a:t>
            </a:r>
            <a:r>
              <a:rPr lang="en-US" sz="2400" i="0" u="none" strike="noStrike" kern="1200" spc="-110" dirty="0">
                <a:effectLst/>
                <a:latin typeface="Tw Cen MT"/>
              </a:rPr>
              <a:t> </a:t>
            </a:r>
            <a:r>
              <a:rPr lang="en-US" sz="2400" i="0" u="none" strike="noStrike" kern="1200" spc="10" dirty="0">
                <a:effectLst/>
                <a:latin typeface="Tw Cen MT"/>
              </a:rPr>
              <a:t>formed early childhood </a:t>
            </a:r>
            <a:r>
              <a:rPr lang="en-US" sz="2400" i="0" u="none" strike="noStrike" kern="1200" spc="-5" dirty="0">
                <a:effectLst/>
                <a:latin typeface="Tw Cen MT"/>
              </a:rPr>
              <a:t>state </a:t>
            </a:r>
            <a:r>
              <a:rPr lang="en-US" sz="2400" i="0" u="none" strike="noStrike" kern="1200" spc="5" dirty="0">
                <a:effectLst/>
                <a:latin typeface="Tw Cen MT"/>
              </a:rPr>
              <a:t>agency</a:t>
            </a:r>
            <a:r>
              <a:rPr lang="en-US" i="0" u="none" strike="noStrike" kern="1200" spc="5" dirty="0">
                <a:effectLst/>
                <a:latin typeface="Tw Cen MT"/>
              </a:rPr>
              <a:t> </a:t>
            </a:r>
          </a:p>
          <a:p>
            <a:pPr marL="0" indent="0">
              <a:spcBef>
                <a:spcPts val="240"/>
              </a:spcBef>
              <a:buNone/>
            </a:pPr>
            <a:endParaRPr lang="en-US" i="0" u="none" strike="noStrike" kern="1200" spc="5" dirty="0">
              <a:effectLst/>
              <a:latin typeface="Tw Cen MT"/>
              <a:cs typeface="Calibri"/>
            </a:endParaRPr>
          </a:p>
          <a:p>
            <a:pPr lvl="1" fontAlgn="t">
              <a:spcBef>
                <a:spcPts val="240"/>
              </a:spcBef>
            </a:pPr>
            <a:endParaRPr lang="en-US" sz="2400" dirty="0">
              <a:highlight>
                <a:srgbClr val="FFFF00"/>
              </a:highlight>
              <a:latin typeface="Calibri"/>
              <a:cs typeface="Calibri"/>
            </a:endParaRPr>
          </a:p>
          <a:p>
            <a:endParaRPr lang="en-US" dirty="0"/>
          </a:p>
        </p:txBody>
      </p:sp>
      <p:sp>
        <p:nvSpPr>
          <p:cNvPr id="5" name="Content Placeholder 4">
            <a:extLst>
              <a:ext uri="{FF2B5EF4-FFF2-40B4-BE49-F238E27FC236}">
                <a16:creationId xmlns:a16="http://schemas.microsoft.com/office/drawing/2014/main" id="{F8117DF8-D40E-381B-8578-44177F887B8E}"/>
              </a:ext>
            </a:extLst>
          </p:cNvPr>
          <p:cNvSpPr>
            <a:spLocks noGrp="1"/>
          </p:cNvSpPr>
          <p:nvPr>
            <p:ph idx="10"/>
          </p:nvPr>
        </p:nvSpPr>
        <p:spPr>
          <a:xfrm>
            <a:off x="8686800" y="3924300"/>
            <a:ext cx="7157752" cy="5334000"/>
          </a:xfrm>
        </p:spPr>
        <p:txBody>
          <a:bodyPr/>
          <a:lstStyle/>
          <a:p>
            <a:pPr>
              <a:spcBef>
                <a:spcPts val="240"/>
              </a:spcBef>
            </a:pPr>
            <a:r>
              <a:rPr lang="en-US" sz="2400" b="1" spc="15" dirty="0">
                <a:latin typeface="Tw Cen MT"/>
              </a:rPr>
              <a:t>Financiación COMPLETA: </a:t>
            </a:r>
            <a:r>
              <a:rPr lang="es-ES" sz="2400" spc="15" dirty="0">
                <a:latin typeface="Tw Cen MT"/>
              </a:rPr>
              <a:t>Calcular el costo total de un sistema equitativo de cuidado y educación de la primera infancia en Illinois ($14 mil millones)</a:t>
            </a:r>
            <a:r>
              <a:rPr lang="en-US" sz="2400" spc="5" dirty="0">
                <a:latin typeface="Tw Cen MT"/>
              </a:rPr>
              <a:t>)</a:t>
            </a:r>
            <a:endParaRPr lang="en-US" sz="2400" dirty="0"/>
          </a:p>
          <a:p>
            <a:pPr marL="457200" lvl="1" indent="0">
              <a:spcBef>
                <a:spcPts val="240"/>
              </a:spcBef>
              <a:buNone/>
            </a:pPr>
            <a:endParaRPr lang="en-US" sz="2000" spc="10" dirty="0">
              <a:latin typeface="Tw Cen MT"/>
            </a:endParaRPr>
          </a:p>
          <a:p>
            <a:pPr>
              <a:spcBef>
                <a:spcPts val="240"/>
              </a:spcBef>
            </a:pPr>
            <a:r>
              <a:rPr lang="en-US" sz="2400" b="1" spc="5" dirty="0">
                <a:latin typeface="Tw Cen MT"/>
              </a:rPr>
              <a:t>Financiación más Coordinada</a:t>
            </a:r>
            <a:r>
              <a:rPr lang="en-US" sz="2400" spc="5" dirty="0">
                <a:latin typeface="Tw Cen MT"/>
              </a:rPr>
              <a:t>: </a:t>
            </a:r>
            <a:r>
              <a:rPr lang="es-ES" sz="2400" spc="5" dirty="0">
                <a:latin typeface="Tw Cen MT"/>
              </a:rPr>
              <a:t>Alinear y racionalizar los flujos de financiación y distribuir la financiación de formas nuevas y mejores</a:t>
            </a:r>
            <a:endParaRPr lang="en-US" sz="2400" dirty="0">
              <a:latin typeface="Tw Cen MT"/>
            </a:endParaRPr>
          </a:p>
          <a:p>
            <a:pPr>
              <a:spcBef>
                <a:spcPts val="240"/>
              </a:spcBef>
            </a:pPr>
            <a:endParaRPr lang="en-US" sz="2400" spc="5" dirty="0">
              <a:latin typeface="Tw Cen MT"/>
            </a:endParaRPr>
          </a:p>
          <a:p>
            <a:pPr>
              <a:spcBef>
                <a:spcPts val="240"/>
              </a:spcBef>
            </a:pPr>
            <a:r>
              <a:rPr lang="en-US" sz="2400" b="1" spc="5" dirty="0">
                <a:latin typeface="Tw Cen MT"/>
              </a:rPr>
              <a:t>Crear una Agencia</a:t>
            </a:r>
            <a:r>
              <a:rPr lang="en-US" sz="2400" spc="5" dirty="0">
                <a:latin typeface="Tw Cen MT"/>
              </a:rPr>
              <a:t>: </a:t>
            </a:r>
            <a:r>
              <a:rPr lang="es-ES" sz="2400" spc="5" dirty="0">
                <a:latin typeface="Tw Cen MT"/>
              </a:rPr>
              <a:t>Centralizar los programas de la primera infancia de Illinois en una agencia estatal de la primera infancia recién formada</a:t>
            </a:r>
            <a:endParaRPr lang="en-US" i="0" u="none" strike="noStrike" kern="1200" spc="5" dirty="0">
              <a:effectLst/>
              <a:latin typeface="Tw Cen MT"/>
            </a:endParaRPr>
          </a:p>
          <a:p>
            <a:endParaRPr lang="en-US" dirty="0"/>
          </a:p>
        </p:txBody>
      </p:sp>
      <p:sp>
        <p:nvSpPr>
          <p:cNvPr id="7" name="Text Placeholder 6">
            <a:extLst>
              <a:ext uri="{FF2B5EF4-FFF2-40B4-BE49-F238E27FC236}">
                <a16:creationId xmlns:a16="http://schemas.microsoft.com/office/drawing/2014/main" id="{165F4006-D3DC-557A-3B7D-161A90A9FE66}"/>
              </a:ext>
            </a:extLst>
          </p:cNvPr>
          <p:cNvSpPr>
            <a:spLocks noGrp="1"/>
          </p:cNvSpPr>
          <p:nvPr>
            <p:ph type="body" idx="11"/>
          </p:nvPr>
        </p:nvSpPr>
        <p:spPr/>
        <p:txBody>
          <a:bodyPr>
            <a:normAutofit lnSpcReduction="10000"/>
          </a:bodyPr>
          <a:lstStyle/>
          <a:p>
            <a:r>
              <a:rPr lang="en-US" dirty="0">
                <a:latin typeface="Tw Cen MT"/>
              </a:rPr>
              <a:t>3 Recommendations </a:t>
            </a:r>
            <a:endParaRPr lang="en-US" dirty="0"/>
          </a:p>
        </p:txBody>
      </p:sp>
      <p:sp>
        <p:nvSpPr>
          <p:cNvPr id="9" name="Text Placeholder 8">
            <a:extLst>
              <a:ext uri="{FF2B5EF4-FFF2-40B4-BE49-F238E27FC236}">
                <a16:creationId xmlns:a16="http://schemas.microsoft.com/office/drawing/2014/main" id="{C581E728-E3EE-6CA9-C676-03106B08CAB4}"/>
              </a:ext>
            </a:extLst>
          </p:cNvPr>
          <p:cNvSpPr>
            <a:spLocks noGrp="1"/>
          </p:cNvSpPr>
          <p:nvPr>
            <p:ph type="body" idx="12"/>
          </p:nvPr>
        </p:nvSpPr>
        <p:spPr/>
        <p:txBody>
          <a:bodyPr>
            <a:noAutofit/>
          </a:bodyPr>
          <a:lstStyle/>
          <a:p>
            <a:r>
              <a:rPr lang="en-US" sz="3700" dirty="0">
                <a:latin typeface="Tw Cen MT"/>
              </a:rPr>
              <a:t>3 Recomendaciones</a:t>
            </a:r>
            <a:endParaRPr lang="en-US" sz="3700" dirty="0"/>
          </a:p>
        </p:txBody>
      </p:sp>
      <p:sp>
        <p:nvSpPr>
          <p:cNvPr id="4" name="object 4">
            <a:extLst>
              <a:ext uri="{FF2B5EF4-FFF2-40B4-BE49-F238E27FC236}">
                <a16:creationId xmlns:a16="http://schemas.microsoft.com/office/drawing/2014/main" id="{4349F7FE-2084-B20E-B8AD-5AF03A2A6393}"/>
              </a:ext>
            </a:extLst>
          </p:cNvPr>
          <p:cNvSpPr/>
          <p:nvPr/>
        </p:nvSpPr>
        <p:spPr>
          <a:xfrm>
            <a:off x="12883738" y="160324"/>
            <a:ext cx="2557726" cy="2791549"/>
          </a:xfrm>
          <a:prstGeom prst="rect">
            <a:avLst/>
          </a:prstGeom>
          <a:blipFill>
            <a:blip r:embed="rId3" cstate="print"/>
            <a:stretch>
              <a:fillRect/>
            </a:stretch>
          </a:blipFill>
        </p:spPr>
        <p:txBody>
          <a:bodyPr wrap="square" lIns="0" tIns="0" rIns="0" bIns="0" rtlCol="0"/>
          <a:lstStyle/>
          <a:p>
            <a:endParaRPr sz="2700"/>
          </a:p>
        </p:txBody>
      </p:sp>
      <p:sp>
        <p:nvSpPr>
          <p:cNvPr id="6" name="Rectangle 5">
            <a:extLst>
              <a:ext uri="{FF2B5EF4-FFF2-40B4-BE49-F238E27FC236}">
                <a16:creationId xmlns:a16="http://schemas.microsoft.com/office/drawing/2014/main" id="{B5400817-5E5E-6D26-CD65-49EB24C98F8B}"/>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children&amp;#39;s organization&#10;&#10;Description automatically generated">
            <a:extLst>
              <a:ext uri="{FF2B5EF4-FFF2-40B4-BE49-F238E27FC236}">
                <a16:creationId xmlns:a16="http://schemas.microsoft.com/office/drawing/2014/main" id="{1605F7B4-CF85-6BC5-3B22-F28680E8E0A9}"/>
              </a:ext>
            </a:extLst>
          </p:cNvPr>
          <p:cNvPicPr>
            <a:picLocks noChangeAspect="1"/>
          </p:cNvPicPr>
          <p:nvPr/>
        </p:nvPicPr>
        <p:blipFill>
          <a:blip r:embed="rId4"/>
          <a:stretch>
            <a:fillRect/>
          </a:stretch>
        </p:blipFill>
        <p:spPr>
          <a:xfrm>
            <a:off x="457675" y="8836580"/>
            <a:ext cx="4022222" cy="1446655"/>
          </a:xfrm>
          <a:prstGeom prst="rect">
            <a:avLst/>
          </a:prstGeom>
          <a:ln>
            <a:noFill/>
          </a:ln>
        </p:spPr>
      </p:pic>
    </p:spTree>
    <p:extLst>
      <p:ext uri="{BB962C8B-B14F-4D97-AF65-F5344CB8AC3E}">
        <p14:creationId xmlns:p14="http://schemas.microsoft.com/office/powerpoint/2010/main" val="219823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5EBDA1-4121-6C8A-7D44-E28B25C5F78E}"/>
              </a:ext>
            </a:extLst>
          </p:cNvPr>
          <p:cNvSpPr>
            <a:spLocks noGrp="1"/>
          </p:cNvSpPr>
          <p:nvPr>
            <p:ph type="title"/>
          </p:nvPr>
        </p:nvSpPr>
        <p:spPr/>
        <p:txBody>
          <a:bodyPr anchor="ctr">
            <a:normAutofit/>
          </a:bodyPr>
          <a:lstStyle/>
          <a:p>
            <a:pPr>
              <a:lnSpc>
                <a:spcPct val="90000"/>
              </a:lnSpc>
            </a:pPr>
            <a:r>
              <a:rPr lang="en-US" sz="4000" dirty="0">
                <a:latin typeface="Tw Cen MT"/>
              </a:rPr>
              <a:t>Department of Early Childhood Timeline</a:t>
            </a:r>
            <a:br>
              <a:rPr lang="en-US" sz="4000" dirty="0">
                <a:latin typeface="Tw Cen MT"/>
              </a:rPr>
            </a:br>
            <a:r>
              <a:rPr lang="en-US" sz="3400" dirty="0">
                <a:latin typeface="Tw Cen MT"/>
              </a:rPr>
              <a:t>Cronología del Departamento de la Primera Infancia</a:t>
            </a:r>
          </a:p>
        </p:txBody>
      </p:sp>
      <p:sp>
        <p:nvSpPr>
          <p:cNvPr id="7" name="Content Placeholder 6">
            <a:extLst>
              <a:ext uri="{FF2B5EF4-FFF2-40B4-BE49-F238E27FC236}">
                <a16:creationId xmlns:a16="http://schemas.microsoft.com/office/drawing/2014/main" id="{A08D9FC6-6741-9217-3F40-D64038080EC8}"/>
              </a:ext>
            </a:extLst>
          </p:cNvPr>
          <p:cNvSpPr>
            <a:spLocks noGrp="1"/>
          </p:cNvSpPr>
          <p:nvPr>
            <p:ph idx="1"/>
          </p:nvPr>
        </p:nvSpPr>
        <p:spPr/>
        <p:txBody>
          <a:bodyPr vert="horz" lIns="91440" tIns="45720" rIns="91440" bIns="45720" rtlCol="0" anchor="t">
            <a:noAutofit/>
          </a:bodyPr>
          <a:lstStyle/>
          <a:p>
            <a:pPr>
              <a:spcBef>
                <a:spcPts val="0"/>
              </a:spcBef>
              <a:spcAft>
                <a:spcPts val="600"/>
              </a:spcAft>
              <a:defRPr/>
            </a:pPr>
            <a:r>
              <a:rPr lang="en-US" sz="2800" b="1" dirty="0">
                <a:latin typeface="Tw Cen MT"/>
              </a:rPr>
              <a:t>October 3, 2023</a:t>
            </a:r>
            <a:r>
              <a:rPr lang="en-US" sz="2800" dirty="0">
                <a:latin typeface="Tw Cen MT"/>
              </a:rPr>
              <a:t>: Governor Pritzker announces the creation of new unified early childhood agency</a:t>
            </a:r>
          </a:p>
          <a:p>
            <a:pPr>
              <a:spcBef>
                <a:spcPts val="0"/>
              </a:spcBef>
              <a:spcAft>
                <a:spcPts val="600"/>
              </a:spcAft>
              <a:defRPr/>
            </a:pPr>
            <a:r>
              <a:rPr lang="en-US" sz="2800" b="1" dirty="0">
                <a:latin typeface="Tw Cen MT"/>
              </a:rPr>
              <a:t>May 9, 2024</a:t>
            </a:r>
            <a:r>
              <a:rPr lang="en-US" sz="2800" dirty="0">
                <a:latin typeface="Tw Cen MT"/>
              </a:rPr>
              <a:t>: The Illinois General Assembly approves Senate Bill 1, which creates the new Department of Early Childhood</a:t>
            </a:r>
          </a:p>
          <a:p>
            <a:pPr>
              <a:spcBef>
                <a:spcPts val="0"/>
              </a:spcBef>
              <a:spcAft>
                <a:spcPts val="600"/>
              </a:spcAft>
              <a:defRPr/>
            </a:pPr>
            <a:r>
              <a:rPr lang="en-US" sz="2800" b="1" dirty="0">
                <a:latin typeface="Tw Cen MT"/>
              </a:rPr>
              <a:t>July 1, 2024:</a:t>
            </a:r>
            <a:r>
              <a:rPr lang="en-US" sz="2800" dirty="0">
                <a:latin typeface="Tw Cen MT"/>
              </a:rPr>
              <a:t> Department of Early Childhood will launch </a:t>
            </a:r>
          </a:p>
          <a:p>
            <a:pPr>
              <a:spcBef>
                <a:spcPts val="0"/>
              </a:spcBef>
              <a:spcAft>
                <a:spcPts val="600"/>
              </a:spcAft>
              <a:defRPr/>
            </a:pPr>
            <a:r>
              <a:rPr lang="en-US" sz="2800" b="1" dirty="0">
                <a:latin typeface="Tw Cen MT"/>
              </a:rPr>
              <a:t>July 1, 2026</a:t>
            </a:r>
            <a:r>
              <a:rPr lang="en-US" sz="2800" dirty="0">
                <a:latin typeface="Tw Cen MT"/>
              </a:rPr>
              <a:t>: Department of Early Childhood </a:t>
            </a:r>
            <a:br>
              <a:rPr lang="en-US" sz="2800" dirty="0">
                <a:latin typeface="Tw Cen MT"/>
              </a:rPr>
            </a:br>
            <a:r>
              <a:rPr lang="en-US" sz="2800" dirty="0">
                <a:latin typeface="Tw Cen MT"/>
              </a:rPr>
              <a:t>will begin administering programs </a:t>
            </a:r>
          </a:p>
        </p:txBody>
      </p:sp>
      <p:sp>
        <p:nvSpPr>
          <p:cNvPr id="10" name="Content Placeholder 9">
            <a:extLst>
              <a:ext uri="{FF2B5EF4-FFF2-40B4-BE49-F238E27FC236}">
                <a16:creationId xmlns:a16="http://schemas.microsoft.com/office/drawing/2014/main" id="{C585FE80-9C38-05F6-489C-3E4A328463B5}"/>
              </a:ext>
            </a:extLst>
          </p:cNvPr>
          <p:cNvSpPr>
            <a:spLocks noGrp="1"/>
          </p:cNvSpPr>
          <p:nvPr>
            <p:ph idx="10"/>
          </p:nvPr>
        </p:nvSpPr>
        <p:spPr>
          <a:xfrm>
            <a:off x="8686800" y="3924300"/>
            <a:ext cx="7157752" cy="5334000"/>
          </a:xfrm>
        </p:spPr>
        <p:txBody>
          <a:bodyPr>
            <a:normAutofit fontScale="92500" lnSpcReduction="10000"/>
          </a:bodyPr>
          <a:lstStyle/>
          <a:p>
            <a:pPr>
              <a:spcBef>
                <a:spcPts val="0"/>
              </a:spcBef>
              <a:spcAft>
                <a:spcPts val="600"/>
              </a:spcAft>
              <a:defRPr/>
            </a:pPr>
            <a:r>
              <a:rPr lang="es-ES" b="1" dirty="0">
                <a:latin typeface="Tw Cen MT"/>
              </a:rPr>
              <a:t>3 de octubre de 2023</a:t>
            </a:r>
            <a:r>
              <a:rPr lang="en-US" sz="3200" dirty="0">
                <a:latin typeface="Tw Cen MT"/>
              </a:rPr>
              <a:t>: </a:t>
            </a:r>
            <a:r>
              <a:rPr lang="es-ES" dirty="0">
                <a:latin typeface="Tw Cen MT"/>
              </a:rPr>
              <a:t>El gobernador Pritzker anuncia la creación de una nueva agencia unificada para la primera infancia</a:t>
            </a:r>
          </a:p>
          <a:p>
            <a:pPr>
              <a:spcBef>
                <a:spcPts val="0"/>
              </a:spcBef>
              <a:spcAft>
                <a:spcPts val="600"/>
              </a:spcAft>
              <a:defRPr/>
            </a:pPr>
            <a:r>
              <a:rPr lang="es-ES" b="1" dirty="0">
                <a:latin typeface="Tw Cen MT"/>
              </a:rPr>
              <a:t>9 de mayo de 2024</a:t>
            </a:r>
            <a:r>
              <a:rPr lang="en-US" sz="3200" dirty="0">
                <a:latin typeface="Tw Cen MT"/>
              </a:rPr>
              <a:t>: </a:t>
            </a:r>
            <a:r>
              <a:rPr lang="es-ES" dirty="0">
                <a:latin typeface="Tw Cen MT"/>
              </a:rPr>
              <a:t>La Asamblea General de Illinois aprueba el Proyecto de Ley del Senado 1, que crea el nuevo Departamento de la Primera Infancia</a:t>
            </a:r>
            <a:endParaRPr lang="en-US" sz="3200" dirty="0">
              <a:latin typeface="Tw Cen MT"/>
            </a:endParaRPr>
          </a:p>
          <a:p>
            <a:pPr>
              <a:spcBef>
                <a:spcPts val="0"/>
              </a:spcBef>
              <a:spcAft>
                <a:spcPts val="600"/>
              </a:spcAft>
              <a:defRPr/>
            </a:pPr>
            <a:r>
              <a:rPr lang="en-US" b="1" dirty="0">
                <a:latin typeface="Tw Cen MT"/>
              </a:rPr>
              <a:t>1 de julio de 2024:</a:t>
            </a:r>
            <a:r>
              <a:rPr lang="en-US" sz="3200" dirty="0">
                <a:latin typeface="Tw Cen MT"/>
              </a:rPr>
              <a:t> </a:t>
            </a:r>
            <a:r>
              <a:rPr lang="es-ES" dirty="0">
                <a:latin typeface="Tw Cen MT"/>
              </a:rPr>
              <a:t>El Departamento de Primera Infancia comenzará</a:t>
            </a:r>
            <a:endParaRPr lang="en-US" sz="3200" dirty="0">
              <a:latin typeface="Tw Cen MT"/>
            </a:endParaRPr>
          </a:p>
          <a:p>
            <a:pPr>
              <a:spcBef>
                <a:spcPts val="0"/>
              </a:spcBef>
              <a:spcAft>
                <a:spcPts val="600"/>
              </a:spcAft>
              <a:defRPr/>
            </a:pPr>
            <a:r>
              <a:rPr lang="en-US" b="1" dirty="0">
                <a:latin typeface="Tw Cen MT"/>
              </a:rPr>
              <a:t>1 de julio de 2026</a:t>
            </a:r>
            <a:r>
              <a:rPr lang="en-US" dirty="0">
                <a:latin typeface="Tw Cen MT"/>
              </a:rPr>
              <a:t>: El departamento de la Primera Infancia comenzará a administrar programas</a:t>
            </a:r>
            <a:endParaRPr lang="en-US" dirty="0"/>
          </a:p>
        </p:txBody>
      </p:sp>
      <p:sp>
        <p:nvSpPr>
          <p:cNvPr id="11" name="Text Placeholder 10">
            <a:extLst>
              <a:ext uri="{FF2B5EF4-FFF2-40B4-BE49-F238E27FC236}">
                <a16:creationId xmlns:a16="http://schemas.microsoft.com/office/drawing/2014/main" id="{0C62B610-D6C9-9C03-F1C1-FEC1CB6E074A}"/>
              </a:ext>
            </a:extLst>
          </p:cNvPr>
          <p:cNvSpPr>
            <a:spLocks noGrp="1"/>
          </p:cNvSpPr>
          <p:nvPr>
            <p:ph type="body" idx="11"/>
          </p:nvPr>
        </p:nvSpPr>
        <p:spPr/>
        <p:txBody>
          <a:bodyPr>
            <a:normAutofit lnSpcReduction="10000"/>
          </a:bodyPr>
          <a:lstStyle/>
          <a:p>
            <a:r>
              <a:rPr lang="en-US">
                <a:latin typeface="Tw Cen MT"/>
              </a:rPr>
              <a:t>2023-2026</a:t>
            </a:r>
            <a:endParaRPr lang="en-US"/>
          </a:p>
        </p:txBody>
      </p:sp>
      <p:sp>
        <p:nvSpPr>
          <p:cNvPr id="12" name="Text Placeholder 11">
            <a:extLst>
              <a:ext uri="{FF2B5EF4-FFF2-40B4-BE49-F238E27FC236}">
                <a16:creationId xmlns:a16="http://schemas.microsoft.com/office/drawing/2014/main" id="{18733133-E234-FDC0-D4D6-628CD55F5D32}"/>
              </a:ext>
            </a:extLst>
          </p:cNvPr>
          <p:cNvSpPr>
            <a:spLocks noGrp="1"/>
          </p:cNvSpPr>
          <p:nvPr>
            <p:ph type="body" idx="12"/>
          </p:nvPr>
        </p:nvSpPr>
        <p:spPr/>
        <p:txBody>
          <a:bodyPr>
            <a:normAutofit lnSpcReduction="10000"/>
          </a:bodyPr>
          <a:lstStyle/>
          <a:p>
            <a:r>
              <a:rPr lang="en-US">
                <a:latin typeface="Tw Cen MT"/>
              </a:rPr>
              <a:t>2023-2026</a:t>
            </a:r>
            <a:endParaRPr lang="en-US"/>
          </a:p>
        </p:txBody>
      </p:sp>
      <p:pic>
        <p:nvPicPr>
          <p:cNvPr id="15" name="Picture 14" descr="A group of people posing for a photo&#10;&#10;Description automatically generated">
            <a:extLst>
              <a:ext uri="{FF2B5EF4-FFF2-40B4-BE49-F238E27FC236}">
                <a16:creationId xmlns:a16="http://schemas.microsoft.com/office/drawing/2014/main" id="{89F79DA4-402E-53D8-DA38-91C83B86467D}"/>
              </a:ext>
            </a:extLst>
          </p:cNvPr>
          <p:cNvPicPr>
            <a:picLocks noChangeAspect="1"/>
          </p:cNvPicPr>
          <p:nvPr/>
        </p:nvPicPr>
        <p:blipFill>
          <a:blip r:embed="rId3"/>
          <a:stretch>
            <a:fillRect/>
          </a:stretch>
        </p:blipFill>
        <p:spPr>
          <a:xfrm>
            <a:off x="10051640" y="522090"/>
            <a:ext cx="6325416" cy="2267428"/>
          </a:xfrm>
          <a:prstGeom prst="rect">
            <a:avLst/>
          </a:prstGeom>
        </p:spPr>
      </p:pic>
      <p:sp>
        <p:nvSpPr>
          <p:cNvPr id="3" name="Rectangle 2">
            <a:extLst>
              <a:ext uri="{FF2B5EF4-FFF2-40B4-BE49-F238E27FC236}">
                <a16:creationId xmlns:a16="http://schemas.microsoft.com/office/drawing/2014/main" id="{568A580B-02BB-C9DF-E8BC-A8733E180D7F}"/>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children&amp;#39;s organization&#10;&#10;Description automatically generated">
            <a:extLst>
              <a:ext uri="{FF2B5EF4-FFF2-40B4-BE49-F238E27FC236}">
                <a16:creationId xmlns:a16="http://schemas.microsoft.com/office/drawing/2014/main" id="{E9F2D52F-EE69-29FD-0D87-486DEF2B93F6}"/>
              </a:ext>
            </a:extLst>
          </p:cNvPr>
          <p:cNvPicPr>
            <a:picLocks noChangeAspect="1"/>
          </p:cNvPicPr>
          <p:nvPr/>
        </p:nvPicPr>
        <p:blipFill>
          <a:blip r:embed="rId4"/>
          <a:stretch>
            <a:fillRect/>
          </a:stretch>
        </p:blipFill>
        <p:spPr>
          <a:xfrm>
            <a:off x="457675" y="8836580"/>
            <a:ext cx="4022222" cy="1446655"/>
          </a:xfrm>
          <a:prstGeom prst="rect">
            <a:avLst/>
          </a:prstGeom>
          <a:ln>
            <a:noFill/>
          </a:ln>
        </p:spPr>
      </p:pic>
    </p:spTree>
    <p:extLst>
      <p:ext uri="{BB962C8B-B14F-4D97-AF65-F5344CB8AC3E}">
        <p14:creationId xmlns:p14="http://schemas.microsoft.com/office/powerpoint/2010/main" val="136180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E182-9F81-4B0D-F3EF-6C0D9E230E35}"/>
              </a:ext>
            </a:extLst>
          </p:cNvPr>
          <p:cNvSpPr>
            <a:spLocks noGrp="1"/>
          </p:cNvSpPr>
          <p:nvPr>
            <p:ph type="title"/>
          </p:nvPr>
        </p:nvSpPr>
        <p:spPr>
          <a:xfrm>
            <a:off x="304799" y="2638032"/>
            <a:ext cx="7391399" cy="2858023"/>
          </a:xfrm>
        </p:spPr>
        <p:txBody>
          <a:bodyPr anchor="ctr">
            <a:normAutofit/>
          </a:bodyPr>
          <a:lstStyle/>
          <a:p>
            <a:r>
              <a:rPr lang="en-US"/>
              <a:t>Agenda </a:t>
            </a:r>
          </a:p>
        </p:txBody>
      </p:sp>
      <p:sp>
        <p:nvSpPr>
          <p:cNvPr id="3" name="Content Placeholder 2">
            <a:extLst>
              <a:ext uri="{FF2B5EF4-FFF2-40B4-BE49-F238E27FC236}">
                <a16:creationId xmlns:a16="http://schemas.microsoft.com/office/drawing/2014/main" id="{56E67A76-AFDF-FDB4-2BB0-EB87108AE8DD}"/>
              </a:ext>
            </a:extLst>
          </p:cNvPr>
          <p:cNvSpPr>
            <a:spLocks noGrp="1"/>
          </p:cNvSpPr>
          <p:nvPr>
            <p:ph sz="half" idx="2"/>
          </p:nvPr>
        </p:nvSpPr>
        <p:spPr>
          <a:xfrm>
            <a:off x="9144000" y="2641496"/>
            <a:ext cx="8153400" cy="3111604"/>
          </a:xfrm>
        </p:spPr>
        <p:txBody>
          <a:bodyPr vert="horz" lIns="91440" tIns="45720" rIns="91440" bIns="45720" rtlCol="0" anchor="t">
            <a:normAutofit/>
          </a:bodyPr>
          <a:lstStyle/>
          <a:p>
            <a:r>
              <a:rPr lang="en-US" dirty="0">
                <a:latin typeface="TW Cen MT"/>
                <a:cs typeface="Arial"/>
              </a:rPr>
              <a:t>Welcome!</a:t>
            </a:r>
            <a:endParaRPr lang="en-US" dirty="0">
              <a:solidFill>
                <a:srgbClr val="000000"/>
              </a:solidFill>
              <a:latin typeface="TW Cen MT"/>
              <a:cs typeface="Arial"/>
            </a:endParaRPr>
          </a:p>
          <a:p>
            <a:r>
              <a:rPr lang="en-US" dirty="0">
                <a:latin typeface="TW Cen MT"/>
                <a:cs typeface="Arial"/>
              </a:rPr>
              <a:t>State budget review</a:t>
            </a:r>
            <a:endParaRPr lang="en-US" dirty="0">
              <a:solidFill>
                <a:srgbClr val="000000"/>
              </a:solidFill>
              <a:latin typeface="TW Cen MT"/>
              <a:cs typeface="Arial"/>
            </a:endParaRPr>
          </a:p>
          <a:p>
            <a:r>
              <a:rPr lang="en-US" dirty="0">
                <a:latin typeface="TW Cen MT"/>
                <a:cs typeface="Arial"/>
              </a:rPr>
              <a:t>State legislative review </a:t>
            </a:r>
            <a:endParaRPr lang="en-US" dirty="0">
              <a:solidFill>
                <a:srgbClr val="000000"/>
              </a:solidFill>
              <a:latin typeface="TW Cen MT"/>
              <a:cs typeface="Arial"/>
            </a:endParaRPr>
          </a:p>
          <a:p>
            <a:r>
              <a:rPr lang="en-US" dirty="0">
                <a:latin typeface="TW Cen MT"/>
                <a:cs typeface="Arial"/>
              </a:rPr>
              <a:t>ECE updates</a:t>
            </a:r>
            <a:endParaRPr lang="en-US" dirty="0">
              <a:solidFill>
                <a:srgbClr val="000000"/>
              </a:solidFill>
              <a:latin typeface="TW Cen MT"/>
              <a:cs typeface="Arial"/>
            </a:endParaRPr>
          </a:p>
          <a:p>
            <a:r>
              <a:rPr lang="en-US" dirty="0">
                <a:latin typeface="TW Cen MT"/>
                <a:cs typeface="Arial"/>
              </a:rPr>
              <a:t>Keep the momentum going!</a:t>
            </a:r>
          </a:p>
          <a:p>
            <a:endParaRPr lang="en-US" dirty="0"/>
          </a:p>
        </p:txBody>
      </p:sp>
      <p:sp>
        <p:nvSpPr>
          <p:cNvPr id="20" name="Content Placeholder 4">
            <a:extLst>
              <a:ext uri="{FF2B5EF4-FFF2-40B4-BE49-F238E27FC236}">
                <a16:creationId xmlns:a16="http://schemas.microsoft.com/office/drawing/2014/main" id="{A7A08B1D-045B-7D7B-1471-1E7F48C5B6A7}"/>
              </a:ext>
            </a:extLst>
          </p:cNvPr>
          <p:cNvSpPr>
            <a:spLocks noGrp="1"/>
          </p:cNvSpPr>
          <p:nvPr>
            <p:ph sz="half" idx="16"/>
          </p:nvPr>
        </p:nvSpPr>
        <p:spPr>
          <a:xfrm>
            <a:off x="9144000" y="6210300"/>
            <a:ext cx="8153400" cy="3111604"/>
          </a:xfrm>
        </p:spPr>
        <p:txBody>
          <a:bodyPr vert="horz" lIns="91440" tIns="45720" rIns="91440" bIns="45720" rtlCol="0" anchor="t">
            <a:normAutofit/>
          </a:bodyPr>
          <a:lstStyle/>
          <a:p>
            <a:r>
              <a:rPr lang="en-US" b="1" dirty="0">
                <a:latin typeface="Tw Cen MT"/>
              </a:rPr>
              <a:t>SPANISH</a:t>
            </a:r>
            <a:r>
              <a:rPr lang="en-US" dirty="0">
                <a:latin typeface="Tw Cen MT"/>
              </a:rPr>
              <a:t> </a:t>
            </a:r>
          </a:p>
          <a:p>
            <a:r>
              <a:rPr lang="en-US" dirty="0"/>
              <a:t>¡Dar la Bienvenida!</a:t>
            </a:r>
          </a:p>
          <a:p>
            <a:r>
              <a:rPr lang="en-US" dirty="0"/>
              <a:t>Revisión del presupuesto estatal</a:t>
            </a:r>
          </a:p>
          <a:p>
            <a:r>
              <a:rPr lang="es-ES" dirty="0"/>
              <a:t>Revisión de la legislación estatal</a:t>
            </a:r>
            <a:r>
              <a:rPr lang="en-US" dirty="0"/>
              <a:t> </a:t>
            </a:r>
          </a:p>
          <a:p>
            <a:r>
              <a:rPr lang="en-US" dirty="0"/>
              <a:t>Actualizaciones de ECE</a:t>
            </a:r>
          </a:p>
          <a:p>
            <a:r>
              <a:rPr lang="es-ES" dirty="0"/>
              <a:t>¡Mantén el impulso en marcha!</a:t>
            </a:r>
          </a:p>
          <a:p>
            <a:endParaRPr lang="en-US" dirty="0"/>
          </a:p>
        </p:txBody>
      </p:sp>
      <p:sp>
        <p:nvSpPr>
          <p:cNvPr id="7" name="Rectangle 6">
            <a:extLst>
              <a:ext uri="{FF2B5EF4-FFF2-40B4-BE49-F238E27FC236}">
                <a16:creationId xmlns:a16="http://schemas.microsoft.com/office/drawing/2014/main" id="{BAC9F0D0-40CF-408C-C85B-0C536A1B2170}"/>
              </a:ext>
            </a:extLst>
          </p:cNvPr>
          <p:cNvSpPr/>
          <p:nvPr/>
        </p:nvSpPr>
        <p:spPr>
          <a:xfrm>
            <a:off x="113847" y="8947035"/>
            <a:ext cx="7204438" cy="1169785"/>
          </a:xfrm>
          <a:prstGeom prst="rect">
            <a:avLst/>
          </a:prstGeom>
          <a:solidFill>
            <a:srgbClr val="FFCB05"/>
          </a:solid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hildren&amp;#39;s organization&#10;&#10;Description automatically generated">
            <a:extLst>
              <a:ext uri="{FF2B5EF4-FFF2-40B4-BE49-F238E27FC236}">
                <a16:creationId xmlns:a16="http://schemas.microsoft.com/office/drawing/2014/main" id="{FF3C37A8-0D37-1ECD-F245-A093C2D100FF}"/>
              </a:ext>
            </a:extLst>
          </p:cNvPr>
          <p:cNvPicPr>
            <a:picLocks noChangeAspect="1"/>
          </p:cNvPicPr>
          <p:nvPr/>
        </p:nvPicPr>
        <p:blipFill>
          <a:blip r:embed="rId3"/>
          <a:stretch>
            <a:fillRect/>
          </a:stretch>
        </p:blipFill>
        <p:spPr>
          <a:xfrm>
            <a:off x="301813" y="8578862"/>
            <a:ext cx="3675564" cy="1304881"/>
          </a:xfrm>
          <a:prstGeom prst="rect">
            <a:avLst/>
          </a:prstGeom>
          <a:ln>
            <a:noFill/>
          </a:ln>
        </p:spPr>
      </p:pic>
    </p:spTree>
    <p:extLst>
      <p:ext uri="{BB962C8B-B14F-4D97-AF65-F5344CB8AC3E}">
        <p14:creationId xmlns:p14="http://schemas.microsoft.com/office/powerpoint/2010/main" val="74748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5EBDA1-4121-6C8A-7D44-E28B25C5F78E}"/>
              </a:ext>
            </a:extLst>
          </p:cNvPr>
          <p:cNvSpPr>
            <a:spLocks noGrp="1"/>
          </p:cNvSpPr>
          <p:nvPr>
            <p:ph type="title"/>
          </p:nvPr>
        </p:nvSpPr>
        <p:spPr/>
        <p:txBody>
          <a:bodyPr/>
          <a:lstStyle/>
          <a:p>
            <a:r>
              <a:rPr lang="en-US" sz="4400" dirty="0">
                <a:latin typeface="Tw Cen MT"/>
              </a:rPr>
              <a:t>Department of Early Childhood: The Basics</a:t>
            </a:r>
            <a:br>
              <a:rPr lang="en-US" sz="4400" dirty="0">
                <a:latin typeface="Tw Cen MT"/>
              </a:rPr>
            </a:br>
            <a:r>
              <a:rPr lang="en-US" sz="4400" dirty="0">
                <a:latin typeface="Tw Cen MT"/>
              </a:rPr>
              <a:t>Departamento de Primera Infancia: Lo Básico</a:t>
            </a:r>
            <a:endParaRPr lang="en-US" sz="4400" dirty="0"/>
          </a:p>
        </p:txBody>
      </p:sp>
      <p:sp>
        <p:nvSpPr>
          <p:cNvPr id="7" name="Content Placeholder 6">
            <a:extLst>
              <a:ext uri="{FF2B5EF4-FFF2-40B4-BE49-F238E27FC236}">
                <a16:creationId xmlns:a16="http://schemas.microsoft.com/office/drawing/2014/main" id="{A08D9FC6-6741-9217-3F40-D64038080EC8}"/>
              </a:ext>
            </a:extLst>
          </p:cNvPr>
          <p:cNvSpPr>
            <a:spLocks noGrp="1"/>
          </p:cNvSpPr>
          <p:nvPr>
            <p:ph idx="1"/>
          </p:nvPr>
        </p:nvSpPr>
        <p:spPr>
          <a:xfrm>
            <a:off x="457200" y="3924300"/>
            <a:ext cx="7157752" cy="4544290"/>
          </a:xfrm>
        </p:spPr>
        <p:txBody>
          <a:bodyPr vert="horz" lIns="91440" tIns="45720" rIns="91440" bIns="45720" rtlCol="0" anchor="t">
            <a:normAutofit fontScale="92500" lnSpcReduction="10000"/>
          </a:bodyPr>
          <a:lstStyle/>
          <a:p>
            <a:pPr>
              <a:spcBef>
                <a:spcPts val="0"/>
              </a:spcBef>
              <a:defRPr/>
            </a:pPr>
            <a:r>
              <a:rPr lang="en-US" sz="3000" dirty="0">
                <a:latin typeface="TW Cen MT"/>
                <a:cs typeface="Arial"/>
              </a:rPr>
              <a:t>Illinois will join 7 other states with their own early childhood agencies</a:t>
            </a:r>
            <a:endParaRPr lang="en-US" sz="3000" dirty="0">
              <a:solidFill>
                <a:srgbClr val="000000"/>
              </a:solidFill>
              <a:latin typeface="TW Cen MT"/>
              <a:cs typeface="Arial"/>
            </a:endParaRPr>
          </a:p>
          <a:p>
            <a:pPr lvl="1">
              <a:spcBef>
                <a:spcPts val="0"/>
              </a:spcBef>
              <a:defRPr/>
            </a:pPr>
            <a:r>
              <a:rPr lang="en-US" sz="2600" dirty="0">
                <a:latin typeface="TW Cen MT"/>
                <a:cs typeface="Arial"/>
              </a:rPr>
              <a:t>AL, CO, CT, GA, MA, NM, OR</a:t>
            </a:r>
            <a:endParaRPr lang="en-US" sz="2600" dirty="0">
              <a:solidFill>
                <a:srgbClr val="000000"/>
              </a:solidFill>
              <a:latin typeface="TW Cen MT"/>
              <a:cs typeface="Arial"/>
            </a:endParaRPr>
          </a:p>
          <a:p>
            <a:pPr marL="0" indent="0">
              <a:spcBef>
                <a:spcPts val="0"/>
              </a:spcBef>
              <a:buNone/>
              <a:defRPr/>
            </a:pPr>
            <a:endParaRPr lang="en-US" sz="3000" dirty="0">
              <a:latin typeface="TW Cen MT"/>
              <a:cs typeface="Arial"/>
            </a:endParaRPr>
          </a:p>
          <a:p>
            <a:pPr>
              <a:spcBef>
                <a:spcPts val="0"/>
              </a:spcBef>
              <a:defRPr/>
            </a:pPr>
            <a:r>
              <a:rPr lang="en-US" sz="3000" dirty="0">
                <a:latin typeface="TW Cen MT"/>
                <a:cs typeface="Arial"/>
              </a:rPr>
              <a:t>New</a:t>
            </a:r>
            <a:r>
              <a:rPr lang="en-US" sz="3000" dirty="0">
                <a:solidFill>
                  <a:srgbClr val="595959"/>
                </a:solidFill>
                <a:latin typeface="TW Cen MT"/>
                <a:cs typeface="Arial"/>
              </a:rPr>
              <a:t> </a:t>
            </a:r>
            <a:r>
              <a:rPr lang="en-US" sz="3000" dirty="0">
                <a:latin typeface="TW Cen MT"/>
                <a:cs typeface="Arial"/>
              </a:rPr>
              <a:t>department will bring together early childhood programs from 3 state agencies (ISBE, IDHS, DCFS)</a:t>
            </a:r>
          </a:p>
          <a:p>
            <a:pPr marL="0" indent="0">
              <a:spcBef>
                <a:spcPts val="0"/>
              </a:spcBef>
              <a:buNone/>
              <a:defRPr/>
            </a:pPr>
            <a:endParaRPr lang="en-US" sz="3000" dirty="0">
              <a:latin typeface="TW Cen MT"/>
              <a:cs typeface="Arial"/>
            </a:endParaRPr>
          </a:p>
          <a:p>
            <a:pPr>
              <a:spcBef>
                <a:spcPts val="0"/>
              </a:spcBef>
              <a:defRPr/>
            </a:pPr>
            <a:r>
              <a:rPr lang="en-US" sz="3000" dirty="0">
                <a:latin typeface="TW Cen MT"/>
                <a:cs typeface="Arial"/>
              </a:rPr>
              <a:t>Program administration will begin after a 2-year period of engagement, planning, and redesign </a:t>
            </a:r>
          </a:p>
        </p:txBody>
      </p:sp>
      <p:sp>
        <p:nvSpPr>
          <p:cNvPr id="9" name="Content Placeholder 8">
            <a:extLst>
              <a:ext uri="{FF2B5EF4-FFF2-40B4-BE49-F238E27FC236}">
                <a16:creationId xmlns:a16="http://schemas.microsoft.com/office/drawing/2014/main" id="{BF2F7348-AF75-79B3-A236-554C94610063}"/>
              </a:ext>
            </a:extLst>
          </p:cNvPr>
          <p:cNvSpPr>
            <a:spLocks noGrp="1"/>
          </p:cNvSpPr>
          <p:nvPr>
            <p:ph idx="10"/>
          </p:nvPr>
        </p:nvSpPr>
        <p:spPr/>
        <p:txBody>
          <a:bodyPr>
            <a:normAutofit/>
          </a:bodyPr>
          <a:lstStyle/>
          <a:p>
            <a:pPr>
              <a:spcBef>
                <a:spcPts val="0"/>
              </a:spcBef>
              <a:defRPr/>
            </a:pPr>
            <a:r>
              <a:rPr lang="es-ES" sz="2800" dirty="0">
                <a:latin typeface="TW Cen MT"/>
                <a:cs typeface="Arial"/>
              </a:rPr>
              <a:t>Illinois se unirá a otros 7 estados con sus propias agencias para la primera infancia
AL, CO, CT, GA, MA, NM OR</a:t>
            </a:r>
          </a:p>
          <a:p>
            <a:pPr>
              <a:spcBef>
                <a:spcPts val="0"/>
              </a:spcBef>
              <a:defRPr/>
            </a:pPr>
            <a:endParaRPr lang="en-US" sz="2800" dirty="0">
              <a:latin typeface="TW Cen MT"/>
              <a:cs typeface="Arial"/>
            </a:endParaRPr>
          </a:p>
          <a:p>
            <a:pPr>
              <a:spcBef>
                <a:spcPts val="0"/>
              </a:spcBef>
              <a:defRPr/>
            </a:pPr>
            <a:r>
              <a:rPr lang="es-ES" sz="2800" dirty="0">
                <a:latin typeface="TW Cen MT"/>
                <a:cs typeface="Arial"/>
              </a:rPr>
              <a:t>El nuevo departamento reunirá programas para la primera infancia de 3 agencias estatales (ISBE, IDHS, DCFS)</a:t>
            </a:r>
          </a:p>
          <a:p>
            <a:pPr>
              <a:spcBef>
                <a:spcPts val="0"/>
              </a:spcBef>
              <a:defRPr/>
            </a:pPr>
            <a:endParaRPr lang="en-US" sz="2800" dirty="0">
              <a:latin typeface="TW Cen MT"/>
              <a:cs typeface="Arial"/>
            </a:endParaRPr>
          </a:p>
          <a:p>
            <a:pPr>
              <a:spcBef>
                <a:spcPts val="0"/>
              </a:spcBef>
              <a:defRPr/>
            </a:pPr>
            <a:r>
              <a:rPr lang="es-ES" sz="2800" dirty="0">
                <a:latin typeface="TW Cen MT"/>
                <a:cs typeface="Arial"/>
              </a:rPr>
              <a:t>La administración del programa comenzará después de un período de 2 años de participación, planificación y nuevo diseño</a:t>
            </a:r>
            <a:endParaRPr lang="en-US" sz="2800" dirty="0"/>
          </a:p>
        </p:txBody>
      </p:sp>
      <p:sp>
        <p:nvSpPr>
          <p:cNvPr id="13" name="Text Placeholder 12">
            <a:extLst>
              <a:ext uri="{FF2B5EF4-FFF2-40B4-BE49-F238E27FC236}">
                <a16:creationId xmlns:a16="http://schemas.microsoft.com/office/drawing/2014/main" id="{2549BBB8-F615-5577-F329-EAD988275286}"/>
              </a:ext>
            </a:extLst>
          </p:cNvPr>
          <p:cNvSpPr>
            <a:spLocks noGrp="1"/>
          </p:cNvSpPr>
          <p:nvPr>
            <p:ph type="body" idx="11"/>
          </p:nvPr>
        </p:nvSpPr>
        <p:spPr/>
        <p:txBody>
          <a:bodyPr>
            <a:normAutofit lnSpcReduction="10000"/>
          </a:bodyPr>
          <a:lstStyle/>
          <a:p>
            <a:r>
              <a:rPr lang="en-US" dirty="0">
                <a:latin typeface="Tw Cen MT"/>
              </a:rPr>
              <a:t>Key Facts</a:t>
            </a:r>
            <a:endParaRPr lang="en-US" dirty="0"/>
          </a:p>
        </p:txBody>
      </p:sp>
      <p:sp>
        <p:nvSpPr>
          <p:cNvPr id="14" name="Text Placeholder 13">
            <a:extLst>
              <a:ext uri="{FF2B5EF4-FFF2-40B4-BE49-F238E27FC236}">
                <a16:creationId xmlns:a16="http://schemas.microsoft.com/office/drawing/2014/main" id="{5A2CA5A9-1406-AA6B-6B1B-A0FFFF7D122B}"/>
              </a:ext>
            </a:extLst>
          </p:cNvPr>
          <p:cNvSpPr>
            <a:spLocks noGrp="1"/>
          </p:cNvSpPr>
          <p:nvPr>
            <p:ph type="body" idx="12"/>
          </p:nvPr>
        </p:nvSpPr>
        <p:spPr/>
        <p:txBody>
          <a:bodyPr>
            <a:normAutofit lnSpcReduction="10000"/>
          </a:bodyPr>
          <a:lstStyle/>
          <a:p>
            <a:r>
              <a:rPr lang="en-US" dirty="0"/>
              <a:t>Datos Clave</a:t>
            </a:r>
          </a:p>
        </p:txBody>
      </p:sp>
      <p:sp>
        <p:nvSpPr>
          <p:cNvPr id="3" name="Rectangle 2">
            <a:extLst>
              <a:ext uri="{FF2B5EF4-FFF2-40B4-BE49-F238E27FC236}">
                <a16:creationId xmlns:a16="http://schemas.microsoft.com/office/drawing/2014/main" id="{D96D7E04-7DA2-95ED-3B3A-53A91D82C49E}"/>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hildren&amp;#39;s organization&#10;&#10;Description automatically generated">
            <a:extLst>
              <a:ext uri="{FF2B5EF4-FFF2-40B4-BE49-F238E27FC236}">
                <a16:creationId xmlns:a16="http://schemas.microsoft.com/office/drawing/2014/main" id="{623C7F9C-5D73-6E24-8CCD-126923882323}"/>
              </a:ext>
            </a:extLst>
          </p:cNvPr>
          <p:cNvPicPr>
            <a:picLocks noChangeAspect="1"/>
          </p:cNvPicPr>
          <p:nvPr/>
        </p:nvPicPr>
        <p:blipFill>
          <a:blip r:embed="rId3"/>
          <a:stretch>
            <a:fillRect/>
          </a:stretch>
        </p:blipFill>
        <p:spPr>
          <a:xfrm>
            <a:off x="254127" y="8867895"/>
            <a:ext cx="3286318" cy="1258765"/>
          </a:xfrm>
          <a:prstGeom prst="rect">
            <a:avLst/>
          </a:prstGeom>
          <a:ln>
            <a:noFill/>
          </a:ln>
        </p:spPr>
      </p:pic>
    </p:spTree>
    <p:extLst>
      <p:ext uri="{BB962C8B-B14F-4D97-AF65-F5344CB8AC3E}">
        <p14:creationId xmlns:p14="http://schemas.microsoft.com/office/powerpoint/2010/main" val="12720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9F27-9FF4-2B91-FA09-A7847DA4DBBB}"/>
              </a:ext>
            </a:extLst>
          </p:cNvPr>
          <p:cNvSpPr>
            <a:spLocks noGrp="1"/>
          </p:cNvSpPr>
          <p:nvPr>
            <p:ph type="title"/>
          </p:nvPr>
        </p:nvSpPr>
        <p:spPr>
          <a:xfrm>
            <a:off x="457200" y="425546"/>
            <a:ext cx="16916400" cy="1918581"/>
          </a:xfrm>
        </p:spPr>
        <p:txBody>
          <a:bodyPr/>
          <a:lstStyle/>
          <a:p>
            <a:r>
              <a:rPr lang="en-US"/>
              <a:t>What’s Moving in 2026? </a:t>
            </a:r>
          </a:p>
        </p:txBody>
      </p:sp>
      <p:sp>
        <p:nvSpPr>
          <p:cNvPr id="4" name="Rectangle 3">
            <a:extLst>
              <a:ext uri="{FF2B5EF4-FFF2-40B4-BE49-F238E27FC236}">
                <a16:creationId xmlns:a16="http://schemas.microsoft.com/office/drawing/2014/main" id="{769EC7ED-DD72-A2E1-1EFA-D1035D472F89}"/>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hildren&amp;#39;s organization&#10;&#10;Description automatically generated">
            <a:extLst>
              <a:ext uri="{FF2B5EF4-FFF2-40B4-BE49-F238E27FC236}">
                <a16:creationId xmlns:a16="http://schemas.microsoft.com/office/drawing/2014/main" id="{30967E62-9E86-FFFF-9245-50975F458AB9}"/>
              </a:ext>
            </a:extLst>
          </p:cNvPr>
          <p:cNvPicPr>
            <a:picLocks noChangeAspect="1"/>
          </p:cNvPicPr>
          <p:nvPr/>
        </p:nvPicPr>
        <p:blipFill>
          <a:blip r:embed="rId2"/>
          <a:stretch>
            <a:fillRect/>
          </a:stretch>
        </p:blipFill>
        <p:spPr>
          <a:xfrm>
            <a:off x="254127" y="9012782"/>
            <a:ext cx="2932149" cy="1097780"/>
          </a:xfrm>
          <a:prstGeom prst="rect">
            <a:avLst/>
          </a:prstGeom>
          <a:ln>
            <a:noFill/>
          </a:ln>
        </p:spPr>
      </p:pic>
      <p:pic>
        <p:nvPicPr>
          <p:cNvPr id="9" name="Content Placeholder 8" descr="A diagram of a company&#10;&#10;Description automatically generated with medium confidence">
            <a:extLst>
              <a:ext uri="{FF2B5EF4-FFF2-40B4-BE49-F238E27FC236}">
                <a16:creationId xmlns:a16="http://schemas.microsoft.com/office/drawing/2014/main" id="{481F0AEC-3F3F-DB08-9D57-753CF4612E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184" y="2630125"/>
            <a:ext cx="11251808" cy="6096659"/>
          </a:xfrm>
        </p:spPr>
      </p:pic>
    </p:spTree>
    <p:extLst>
      <p:ext uri="{BB962C8B-B14F-4D97-AF65-F5344CB8AC3E}">
        <p14:creationId xmlns:p14="http://schemas.microsoft.com/office/powerpoint/2010/main" val="9400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CC02-A3D3-B0A8-CE92-CB8D9FE10943}"/>
              </a:ext>
            </a:extLst>
          </p:cNvPr>
          <p:cNvSpPr>
            <a:spLocks noGrp="1"/>
          </p:cNvSpPr>
          <p:nvPr>
            <p:ph type="title"/>
          </p:nvPr>
        </p:nvSpPr>
        <p:spPr>
          <a:xfrm>
            <a:off x="457200" y="1028700"/>
            <a:ext cx="17167860" cy="1918581"/>
          </a:xfrm>
        </p:spPr>
        <p:txBody>
          <a:bodyPr anchor="ctr">
            <a:normAutofit/>
          </a:bodyPr>
          <a:lstStyle/>
          <a:p>
            <a:pPr>
              <a:lnSpc>
                <a:spcPct val="90000"/>
              </a:lnSpc>
            </a:pPr>
            <a:r>
              <a:rPr lang="en-US" sz="4200" dirty="0">
                <a:latin typeface="Tw Cen MT"/>
              </a:rPr>
              <a:t>Department of Early Childhood: An Opportunity for Real Systems Change</a:t>
            </a:r>
            <a:br>
              <a:rPr lang="en-US" sz="4200" dirty="0">
                <a:latin typeface="Tw Cen MT"/>
              </a:rPr>
            </a:br>
            <a:r>
              <a:rPr lang="es-ES" sz="3800" dirty="0">
                <a:latin typeface="Tw Cen MT"/>
              </a:rPr>
              <a:t>Departamento de Primera Infancia: Una Oportunidad para un Cambio Real de Sistemas</a:t>
            </a:r>
            <a:endParaRPr lang="en-US" sz="3800" dirty="0">
              <a:latin typeface="Tw Cen MT"/>
            </a:endParaRPr>
          </a:p>
        </p:txBody>
      </p:sp>
      <p:sp>
        <p:nvSpPr>
          <p:cNvPr id="3" name="Content Placeholder 2">
            <a:extLst>
              <a:ext uri="{FF2B5EF4-FFF2-40B4-BE49-F238E27FC236}">
                <a16:creationId xmlns:a16="http://schemas.microsoft.com/office/drawing/2014/main" id="{36440233-2E55-4692-05D0-AF5F39CCECEC}"/>
              </a:ext>
            </a:extLst>
          </p:cNvPr>
          <p:cNvSpPr>
            <a:spLocks noGrp="1"/>
          </p:cNvSpPr>
          <p:nvPr>
            <p:ph idx="1"/>
          </p:nvPr>
        </p:nvSpPr>
        <p:spPr/>
        <p:txBody>
          <a:bodyPr vert="horz" lIns="91440" tIns="45720" rIns="91440" bIns="45720" rtlCol="0" anchor="t">
            <a:normAutofit fontScale="92500" lnSpcReduction="20000"/>
          </a:bodyPr>
          <a:lstStyle/>
          <a:p>
            <a:pPr indent="-228600">
              <a:lnSpc>
                <a:spcPct val="90000"/>
              </a:lnSpc>
            </a:pPr>
            <a:r>
              <a:rPr lang="en-US" sz="3400" b="1" dirty="0">
                <a:latin typeface="Tw Cen MT"/>
              </a:rPr>
              <a:t>Young children and families</a:t>
            </a:r>
            <a:endParaRPr lang="en-US" dirty="0"/>
          </a:p>
          <a:p>
            <a:pPr lvl="1">
              <a:lnSpc>
                <a:spcPct val="90000"/>
              </a:lnSpc>
            </a:pPr>
            <a:r>
              <a:rPr lang="en-US" sz="2600" dirty="0">
                <a:latin typeface="Tw Cen MT"/>
              </a:rPr>
              <a:t>More equitable access to programs and resources, simpler eligibility and enrollment processes</a:t>
            </a:r>
            <a:endParaRPr lang="en-US" sz="2600" dirty="0"/>
          </a:p>
          <a:p>
            <a:pPr marL="514350" indent="-457200">
              <a:lnSpc>
                <a:spcPct val="90000"/>
              </a:lnSpc>
            </a:pPr>
            <a:r>
              <a:rPr lang="en-US" sz="3400" b="1" dirty="0">
                <a:latin typeface="Tw Cen MT"/>
              </a:rPr>
              <a:t>Early childhood educators</a:t>
            </a:r>
            <a:endParaRPr lang="en-US" dirty="0">
              <a:latin typeface="Tw Cen MT"/>
            </a:endParaRPr>
          </a:p>
          <a:p>
            <a:pPr lvl="1">
              <a:lnSpc>
                <a:spcPct val="90000"/>
              </a:lnSpc>
            </a:pPr>
            <a:r>
              <a:rPr lang="en-US" sz="2600" dirty="0">
                <a:latin typeface="Tw Cen MT"/>
              </a:rPr>
              <a:t>Comprehensive investment in compensation, benefits, and professional supports across the sector</a:t>
            </a:r>
            <a:endParaRPr lang="en-US" sz="2600" dirty="0"/>
          </a:p>
          <a:p>
            <a:pPr indent="-457200">
              <a:lnSpc>
                <a:spcPct val="90000"/>
              </a:lnSpc>
            </a:pPr>
            <a:r>
              <a:rPr lang="en-US" sz="3400" b="1" dirty="0">
                <a:latin typeface="Tw Cen MT"/>
              </a:rPr>
              <a:t>Program administrators and service providers</a:t>
            </a:r>
            <a:endParaRPr lang="en-US" dirty="0"/>
          </a:p>
          <a:p>
            <a:pPr lvl="1">
              <a:lnSpc>
                <a:spcPct val="90000"/>
              </a:lnSpc>
            </a:pPr>
            <a:r>
              <a:rPr lang="en-US" sz="2600" dirty="0">
                <a:latin typeface="Tw Cen MT"/>
              </a:rPr>
              <a:t>More aligned program requirements and simpler funding processes</a:t>
            </a:r>
            <a:endParaRPr lang="en-US" dirty="0"/>
          </a:p>
          <a:p>
            <a:pPr indent="-457200">
              <a:lnSpc>
                <a:spcPct val="90000"/>
              </a:lnSpc>
            </a:pPr>
            <a:r>
              <a:rPr lang="en-US" sz="3400" b="1" dirty="0">
                <a:latin typeface="Tw Cen MT"/>
              </a:rPr>
              <a:t>Local communities</a:t>
            </a:r>
            <a:endParaRPr lang="en-US" dirty="0"/>
          </a:p>
          <a:p>
            <a:pPr lvl="1">
              <a:lnSpc>
                <a:spcPct val="90000"/>
              </a:lnSpc>
            </a:pPr>
            <a:r>
              <a:rPr lang="en-US" sz="2600" dirty="0">
                <a:latin typeface="Tw Cen MT"/>
              </a:rPr>
              <a:t>Increased investments and resources that meet community needs and priorities</a:t>
            </a:r>
            <a:endParaRPr lang="en-US" sz="2600" dirty="0"/>
          </a:p>
          <a:p>
            <a:pPr marL="0" indent="0">
              <a:lnSpc>
                <a:spcPct val="90000"/>
              </a:lnSpc>
              <a:buNone/>
            </a:pPr>
            <a:endParaRPr lang="en-US" sz="3000" dirty="0"/>
          </a:p>
        </p:txBody>
      </p:sp>
      <p:sp>
        <p:nvSpPr>
          <p:cNvPr id="6" name="Content Placeholder 5">
            <a:extLst>
              <a:ext uri="{FF2B5EF4-FFF2-40B4-BE49-F238E27FC236}">
                <a16:creationId xmlns:a16="http://schemas.microsoft.com/office/drawing/2014/main" id="{C44A7A80-8FD3-4896-2E38-CD485EADD57A}"/>
              </a:ext>
            </a:extLst>
          </p:cNvPr>
          <p:cNvSpPr>
            <a:spLocks noGrp="1"/>
          </p:cNvSpPr>
          <p:nvPr>
            <p:ph idx="10"/>
          </p:nvPr>
        </p:nvSpPr>
        <p:spPr/>
        <p:txBody>
          <a:bodyPr>
            <a:normAutofit fontScale="92500" lnSpcReduction="10000"/>
          </a:bodyPr>
          <a:lstStyle/>
          <a:p>
            <a:pPr indent="-228600">
              <a:lnSpc>
                <a:spcPct val="90000"/>
              </a:lnSpc>
            </a:pPr>
            <a:r>
              <a:rPr lang="en-US" sz="3400" b="1" dirty="0">
                <a:latin typeface="Tw Cen MT"/>
              </a:rPr>
              <a:t>Niños pequeños y familias</a:t>
            </a:r>
          </a:p>
          <a:p>
            <a:pPr indent="-228600">
              <a:lnSpc>
                <a:spcPct val="90000"/>
              </a:lnSpc>
            </a:pPr>
            <a:r>
              <a:rPr lang="es-ES" sz="2600" dirty="0">
                <a:latin typeface="Tw Cen MT"/>
              </a:rPr>
              <a:t>Acceso más equitativo a programas y recursos, procesos de elegibilidad e inscripción más simples</a:t>
            </a:r>
          </a:p>
          <a:p>
            <a:pPr indent="-228600">
              <a:lnSpc>
                <a:spcPct val="90000"/>
              </a:lnSpc>
            </a:pPr>
            <a:r>
              <a:rPr lang="es-ES" sz="3400" b="1" dirty="0">
                <a:latin typeface="Tw Cen MT"/>
              </a:rPr>
              <a:t>Educadores de la primera infancia</a:t>
            </a:r>
          </a:p>
          <a:p>
            <a:pPr indent="-228600">
              <a:lnSpc>
                <a:spcPct val="90000"/>
              </a:lnSpc>
            </a:pPr>
            <a:r>
              <a:rPr lang="es-ES" sz="2600" dirty="0">
                <a:latin typeface="Tw Cen MT"/>
              </a:rPr>
              <a:t>Inversión integral en compensación, beneficios y apoyos profesionales en todo el sector</a:t>
            </a:r>
          </a:p>
          <a:p>
            <a:pPr indent="-228600">
              <a:lnSpc>
                <a:spcPct val="90000"/>
              </a:lnSpc>
            </a:pPr>
            <a:r>
              <a:rPr lang="en-US" sz="3400" b="1" dirty="0">
                <a:latin typeface="Tw Cen MT"/>
              </a:rPr>
              <a:t>Administradores de programas y proveedores de servicios</a:t>
            </a:r>
          </a:p>
          <a:p>
            <a:pPr indent="-228600">
              <a:lnSpc>
                <a:spcPct val="90000"/>
              </a:lnSpc>
            </a:pPr>
            <a:r>
              <a:rPr lang="es-ES" sz="2600" dirty="0">
                <a:latin typeface="Tw Cen MT"/>
              </a:rPr>
              <a:t>Requisitos del programa más alineados y procesos de financiación más sencillos</a:t>
            </a:r>
          </a:p>
          <a:p>
            <a:pPr indent="-228600">
              <a:lnSpc>
                <a:spcPct val="90000"/>
              </a:lnSpc>
            </a:pPr>
            <a:r>
              <a:rPr lang="en-US" sz="3400" b="1" dirty="0">
                <a:latin typeface="Tw Cen MT"/>
              </a:rPr>
              <a:t>Comunidades locales</a:t>
            </a:r>
          </a:p>
          <a:p>
            <a:pPr indent="-228600">
              <a:lnSpc>
                <a:spcPct val="90000"/>
              </a:lnSpc>
            </a:pPr>
            <a:r>
              <a:rPr lang="es-ES" sz="2600" dirty="0">
                <a:latin typeface="Tw Cen MT"/>
              </a:rPr>
              <a:t>Mayores inversiones y recursos que satisfagan las necesidades y prioridades de la comunidad</a:t>
            </a:r>
            <a:endParaRPr lang="en-US" dirty="0"/>
          </a:p>
        </p:txBody>
      </p:sp>
      <p:sp>
        <p:nvSpPr>
          <p:cNvPr id="8" name="Text Placeholder 7">
            <a:extLst>
              <a:ext uri="{FF2B5EF4-FFF2-40B4-BE49-F238E27FC236}">
                <a16:creationId xmlns:a16="http://schemas.microsoft.com/office/drawing/2014/main" id="{B8B6DD34-667D-4F33-1612-4FAC2178B921}"/>
              </a:ext>
            </a:extLst>
          </p:cNvPr>
          <p:cNvSpPr>
            <a:spLocks noGrp="1"/>
          </p:cNvSpPr>
          <p:nvPr>
            <p:ph type="body" idx="11"/>
          </p:nvPr>
        </p:nvSpPr>
        <p:spPr/>
        <p:txBody>
          <a:bodyPr>
            <a:normAutofit lnSpcReduction="10000"/>
          </a:bodyPr>
          <a:lstStyle/>
          <a:p>
            <a:r>
              <a:rPr lang="en-US" dirty="0">
                <a:latin typeface="Tw Cen MT"/>
              </a:rPr>
              <a:t>Hopes for the New Agency</a:t>
            </a:r>
            <a:endParaRPr lang="en-US" dirty="0"/>
          </a:p>
        </p:txBody>
      </p:sp>
      <p:sp>
        <p:nvSpPr>
          <p:cNvPr id="9" name="Text Placeholder 8">
            <a:extLst>
              <a:ext uri="{FF2B5EF4-FFF2-40B4-BE49-F238E27FC236}">
                <a16:creationId xmlns:a16="http://schemas.microsoft.com/office/drawing/2014/main" id="{D74B8FF8-0FA0-5D9E-5C3B-98C5CF3FC880}"/>
              </a:ext>
            </a:extLst>
          </p:cNvPr>
          <p:cNvSpPr>
            <a:spLocks noGrp="1"/>
          </p:cNvSpPr>
          <p:nvPr>
            <p:ph type="body" idx="12"/>
          </p:nvPr>
        </p:nvSpPr>
        <p:spPr/>
        <p:txBody>
          <a:bodyPr>
            <a:normAutofit fontScale="92500"/>
          </a:bodyPr>
          <a:lstStyle/>
          <a:p>
            <a:r>
              <a:rPr lang="es-ES" dirty="0"/>
              <a:t>Esperanzas para la Nueva Agencia</a:t>
            </a:r>
            <a:endParaRPr lang="en-US" dirty="0"/>
          </a:p>
        </p:txBody>
      </p:sp>
      <p:sp>
        <p:nvSpPr>
          <p:cNvPr id="5" name="Rectangle 4">
            <a:extLst>
              <a:ext uri="{FF2B5EF4-FFF2-40B4-BE49-F238E27FC236}">
                <a16:creationId xmlns:a16="http://schemas.microsoft.com/office/drawing/2014/main" id="{1B5C15AC-2204-7B28-FE20-13AFA4B7A7E9}"/>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hildren&amp;#39;s organization&#10;&#10;Description automatically generated">
            <a:extLst>
              <a:ext uri="{FF2B5EF4-FFF2-40B4-BE49-F238E27FC236}">
                <a16:creationId xmlns:a16="http://schemas.microsoft.com/office/drawing/2014/main" id="{642C3F2B-82E7-0686-6074-AA4A7556DD82}"/>
              </a:ext>
            </a:extLst>
          </p:cNvPr>
          <p:cNvPicPr>
            <a:picLocks noChangeAspect="1"/>
          </p:cNvPicPr>
          <p:nvPr/>
        </p:nvPicPr>
        <p:blipFill>
          <a:blip r:embed="rId3"/>
          <a:stretch>
            <a:fillRect/>
          </a:stretch>
        </p:blipFill>
        <p:spPr>
          <a:xfrm>
            <a:off x="457675" y="9185291"/>
            <a:ext cx="2956714" cy="1097944"/>
          </a:xfrm>
          <a:prstGeom prst="rect">
            <a:avLst/>
          </a:prstGeom>
          <a:ln>
            <a:noFill/>
          </a:ln>
        </p:spPr>
      </p:pic>
    </p:spTree>
    <p:extLst>
      <p:ext uri="{BB962C8B-B14F-4D97-AF65-F5344CB8AC3E}">
        <p14:creationId xmlns:p14="http://schemas.microsoft.com/office/powerpoint/2010/main" val="377872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D112-414B-5F86-9805-9104AE8DD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4F49-6D7E-1356-9DC8-2F3CFBFCEB96}"/>
              </a:ext>
            </a:extLst>
          </p:cNvPr>
          <p:cNvSpPr>
            <a:spLocks noGrp="1"/>
          </p:cNvSpPr>
          <p:nvPr>
            <p:ph type="title"/>
          </p:nvPr>
        </p:nvSpPr>
        <p:spPr/>
        <p:txBody>
          <a:bodyPr/>
          <a:lstStyle/>
          <a:p>
            <a:r>
              <a:rPr lang="en-US" sz="6600" dirty="0">
                <a:latin typeface="Tw Cen MT"/>
              </a:rPr>
              <a:t>What's Been Happening with the Transition?</a:t>
            </a:r>
            <a:br>
              <a:rPr lang="en-US" sz="6600" dirty="0">
                <a:latin typeface="Tw Cen MT"/>
              </a:rPr>
            </a:br>
            <a:r>
              <a:rPr lang="es-ES" dirty="0">
                <a:latin typeface="Tw Cen MT"/>
              </a:rPr>
              <a:t>¿Qué ha Estado Sucediendo Durante la Transición?</a:t>
            </a:r>
            <a:endParaRPr lang="en-US" dirty="0"/>
          </a:p>
        </p:txBody>
      </p:sp>
      <p:sp>
        <p:nvSpPr>
          <p:cNvPr id="3" name="Content Placeholder 2">
            <a:extLst>
              <a:ext uri="{FF2B5EF4-FFF2-40B4-BE49-F238E27FC236}">
                <a16:creationId xmlns:a16="http://schemas.microsoft.com/office/drawing/2014/main" id="{19E57E04-EF6A-5BEA-74B8-F7C8DF31DE12}"/>
              </a:ext>
            </a:extLst>
          </p:cNvPr>
          <p:cNvSpPr>
            <a:spLocks noGrp="1"/>
          </p:cNvSpPr>
          <p:nvPr>
            <p:ph idx="1"/>
          </p:nvPr>
        </p:nvSpPr>
        <p:spPr/>
        <p:txBody>
          <a:bodyPr vert="horz" lIns="91440" tIns="45720" rIns="91440" bIns="45720" rtlCol="0" anchor="t">
            <a:normAutofit/>
          </a:bodyPr>
          <a:lstStyle/>
          <a:p>
            <a:r>
              <a:rPr lang="en-US" sz="2800" dirty="0">
                <a:latin typeface="Tw Cen MT"/>
              </a:rPr>
              <a:t>Transition Advisory Committee (TAC meetings) monthly</a:t>
            </a:r>
          </a:p>
          <a:p>
            <a:r>
              <a:rPr lang="en-US" sz="2800" dirty="0">
                <a:latin typeface="Tw Cen MT"/>
              </a:rPr>
              <a:t>Bi-monthly Listening Sessions </a:t>
            </a:r>
            <a:endParaRPr lang="en-US" sz="2800" dirty="0"/>
          </a:p>
          <a:p>
            <a:r>
              <a:rPr lang="en-US" sz="2800" dirty="0">
                <a:latin typeface="Tw Cen MT"/>
              </a:rPr>
              <a:t>Workgroups </a:t>
            </a:r>
            <a:endParaRPr lang="en-US" sz="2800" dirty="0"/>
          </a:p>
          <a:p>
            <a:pPr lvl="1"/>
            <a:r>
              <a:rPr lang="en-US" dirty="0">
                <a:latin typeface="Tw Cen MT"/>
              </a:rPr>
              <a:t>Multi-Lingual Learners</a:t>
            </a:r>
          </a:p>
          <a:p>
            <a:pPr lvl="1"/>
            <a:r>
              <a:rPr lang="en-US" dirty="0">
                <a:latin typeface="Tw Cen MT"/>
              </a:rPr>
              <a:t>Children with Special Needs</a:t>
            </a:r>
          </a:p>
          <a:p>
            <a:pPr lvl="1"/>
            <a:r>
              <a:rPr lang="en-US" dirty="0">
                <a:latin typeface="Tw Cen MT"/>
              </a:rPr>
              <a:t>Data Analytics and Insights </a:t>
            </a:r>
            <a:endParaRPr lang="en-US" dirty="0"/>
          </a:p>
          <a:p>
            <a:r>
              <a:rPr lang="en-US" sz="2800" dirty="0">
                <a:latin typeface="Tw Cen MT"/>
              </a:rPr>
              <a:t>Design Workshops </a:t>
            </a:r>
            <a:endParaRPr lang="en-US" sz="2800" dirty="0"/>
          </a:p>
          <a:p>
            <a:r>
              <a:rPr lang="en-US" sz="2800" dirty="0">
                <a:latin typeface="Tw Cen MT"/>
              </a:rPr>
              <a:t>NEW Regional Listening Sessions</a:t>
            </a:r>
            <a:endParaRPr lang="en-US" sz="2800" dirty="0"/>
          </a:p>
          <a:p>
            <a:endParaRPr lang="en-US" dirty="0"/>
          </a:p>
        </p:txBody>
      </p:sp>
      <p:sp>
        <p:nvSpPr>
          <p:cNvPr id="4" name="Picture Placeholder 3">
            <a:extLst>
              <a:ext uri="{FF2B5EF4-FFF2-40B4-BE49-F238E27FC236}">
                <a16:creationId xmlns:a16="http://schemas.microsoft.com/office/drawing/2014/main" id="{15C1B5FC-A8C7-16BE-E34E-0CBC1610B848}"/>
              </a:ext>
            </a:extLst>
          </p:cNvPr>
          <p:cNvSpPr>
            <a:spLocks noGrp="1"/>
          </p:cNvSpPr>
          <p:nvPr>
            <p:ph idx="10"/>
          </p:nvPr>
        </p:nvSpPr>
        <p:spPr/>
        <p:txBody>
          <a:bodyPr/>
          <a:lstStyle/>
          <a:p>
            <a:r>
              <a:rPr lang="es-ES" sz="2800" dirty="0">
                <a:latin typeface="Tw Cen MT"/>
              </a:rPr>
              <a:t>Reuniones mensuales del Comité Asesor de Transición (TAC)</a:t>
            </a:r>
          </a:p>
          <a:p>
            <a:r>
              <a:rPr lang="en-US" sz="2800" dirty="0">
                <a:latin typeface="Tw Cen MT"/>
              </a:rPr>
              <a:t>Sesiones de escucha bimensuales</a:t>
            </a:r>
          </a:p>
          <a:p>
            <a:r>
              <a:rPr lang="en-US" sz="2800" dirty="0">
                <a:latin typeface="Tw Cen MT"/>
              </a:rPr>
              <a:t>Grupos de trabajo </a:t>
            </a:r>
            <a:endParaRPr lang="en-US" sz="2800" dirty="0"/>
          </a:p>
          <a:p>
            <a:pPr lvl="1"/>
            <a:r>
              <a:rPr lang="en-US" dirty="0">
                <a:latin typeface="Tw Cen MT"/>
              </a:rPr>
              <a:t>Estudiantes multilingües</a:t>
            </a:r>
          </a:p>
          <a:p>
            <a:pPr lvl="1"/>
            <a:r>
              <a:rPr lang="en-US" dirty="0">
                <a:latin typeface="Tw Cen MT"/>
              </a:rPr>
              <a:t>Niños con Necesidades Especiales</a:t>
            </a:r>
          </a:p>
          <a:p>
            <a:pPr lvl="1"/>
            <a:r>
              <a:rPr lang="es-ES" dirty="0">
                <a:latin typeface="Tw Cen MT"/>
              </a:rPr>
              <a:t>Análisis de datos y perspectivas </a:t>
            </a:r>
          </a:p>
          <a:p>
            <a:r>
              <a:rPr lang="en-US" sz="2800" dirty="0">
                <a:latin typeface="Tw Cen MT"/>
              </a:rPr>
              <a:t>Talleres de diseño</a:t>
            </a:r>
          </a:p>
          <a:p>
            <a:r>
              <a:rPr lang="es-ES" sz="2800" dirty="0">
                <a:latin typeface="Tw Cen MT"/>
              </a:rPr>
              <a:t>NUEVAS Sesiones Regionales de Escucha</a:t>
            </a:r>
            <a:endParaRPr lang="en-US" dirty="0"/>
          </a:p>
        </p:txBody>
      </p:sp>
      <p:sp>
        <p:nvSpPr>
          <p:cNvPr id="5" name="Text Placeholder 4">
            <a:extLst>
              <a:ext uri="{FF2B5EF4-FFF2-40B4-BE49-F238E27FC236}">
                <a16:creationId xmlns:a16="http://schemas.microsoft.com/office/drawing/2014/main" id="{A0FE6024-D502-F591-A892-FFB1774C7DE1}"/>
              </a:ext>
            </a:extLst>
          </p:cNvPr>
          <p:cNvSpPr>
            <a:spLocks noGrp="1"/>
          </p:cNvSpPr>
          <p:nvPr>
            <p:ph type="body" idx="11"/>
          </p:nvPr>
        </p:nvSpPr>
        <p:spPr/>
        <p:txBody>
          <a:bodyPr>
            <a:normAutofit lnSpcReduction="10000"/>
          </a:bodyPr>
          <a:lstStyle/>
          <a:p>
            <a:r>
              <a:rPr lang="en-US">
                <a:latin typeface="Tw Cen MT"/>
              </a:rPr>
              <a:t>Meetings and Workgroups</a:t>
            </a:r>
            <a:endParaRPr lang="en-US"/>
          </a:p>
        </p:txBody>
      </p:sp>
      <p:sp>
        <p:nvSpPr>
          <p:cNvPr id="6" name="Text Placeholder 5">
            <a:extLst>
              <a:ext uri="{FF2B5EF4-FFF2-40B4-BE49-F238E27FC236}">
                <a16:creationId xmlns:a16="http://schemas.microsoft.com/office/drawing/2014/main" id="{BA3FB45E-F8AD-ACAB-E62B-C6AC84D60065}"/>
              </a:ext>
            </a:extLst>
          </p:cNvPr>
          <p:cNvSpPr>
            <a:spLocks noGrp="1"/>
          </p:cNvSpPr>
          <p:nvPr>
            <p:ph type="body" idx="12"/>
          </p:nvPr>
        </p:nvSpPr>
        <p:spPr/>
        <p:txBody>
          <a:bodyPr>
            <a:normAutofit lnSpcReduction="10000"/>
          </a:bodyPr>
          <a:lstStyle/>
          <a:p>
            <a:r>
              <a:rPr lang="es-ES" dirty="0"/>
              <a:t>Reuniones y Grupos de Trabajo</a:t>
            </a:r>
            <a:endParaRPr lang="en-US" dirty="0"/>
          </a:p>
        </p:txBody>
      </p:sp>
      <p:sp>
        <p:nvSpPr>
          <p:cNvPr id="8" name="Rectangle 7">
            <a:extLst>
              <a:ext uri="{FF2B5EF4-FFF2-40B4-BE49-F238E27FC236}">
                <a16:creationId xmlns:a16="http://schemas.microsoft.com/office/drawing/2014/main" id="{8F5EF1D4-204E-F514-89CB-9652CBF5BFB6}"/>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for a children&amp;#39;s organization&#10;&#10;Description automatically generated">
            <a:extLst>
              <a:ext uri="{FF2B5EF4-FFF2-40B4-BE49-F238E27FC236}">
                <a16:creationId xmlns:a16="http://schemas.microsoft.com/office/drawing/2014/main" id="{4B3E676B-1BA1-271C-4609-C8B87035FA0A}"/>
              </a:ext>
            </a:extLst>
          </p:cNvPr>
          <p:cNvPicPr>
            <a:picLocks noChangeAspect="1"/>
          </p:cNvPicPr>
          <p:nvPr/>
        </p:nvPicPr>
        <p:blipFill>
          <a:blip r:embed="rId3"/>
          <a:stretch>
            <a:fillRect/>
          </a:stretch>
        </p:blipFill>
        <p:spPr>
          <a:xfrm>
            <a:off x="457675" y="9185291"/>
            <a:ext cx="2956714" cy="1097944"/>
          </a:xfrm>
          <a:prstGeom prst="rect">
            <a:avLst/>
          </a:prstGeom>
          <a:ln>
            <a:noFill/>
          </a:ln>
        </p:spPr>
      </p:pic>
    </p:spTree>
    <p:extLst>
      <p:ext uri="{BB962C8B-B14F-4D97-AF65-F5344CB8AC3E}">
        <p14:creationId xmlns:p14="http://schemas.microsoft.com/office/powerpoint/2010/main" val="110072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4865-2BD7-B097-7F56-64447FB693F9}"/>
              </a:ext>
            </a:extLst>
          </p:cNvPr>
          <p:cNvSpPr>
            <a:spLocks noGrp="1"/>
          </p:cNvSpPr>
          <p:nvPr>
            <p:ph type="title"/>
          </p:nvPr>
        </p:nvSpPr>
        <p:spPr/>
        <p:txBody>
          <a:bodyPr/>
          <a:lstStyle/>
          <a:p>
            <a:r>
              <a:rPr lang="en-US" dirty="0">
                <a:latin typeface="Tw Cen MT"/>
              </a:rPr>
              <a:t>Get Involved in the Transition!</a:t>
            </a:r>
            <a:br>
              <a:rPr lang="en-US" dirty="0">
                <a:latin typeface="Tw Cen MT"/>
              </a:rPr>
            </a:br>
            <a:r>
              <a:rPr lang="en-US" dirty="0">
                <a:latin typeface="Tw Cen MT"/>
              </a:rPr>
              <a:t>¡Involúcrese en la Transición!</a:t>
            </a:r>
            <a:endParaRPr lang="en-US" dirty="0"/>
          </a:p>
        </p:txBody>
      </p:sp>
      <p:sp>
        <p:nvSpPr>
          <p:cNvPr id="3" name="Content Placeholder 2">
            <a:extLst>
              <a:ext uri="{FF2B5EF4-FFF2-40B4-BE49-F238E27FC236}">
                <a16:creationId xmlns:a16="http://schemas.microsoft.com/office/drawing/2014/main" id="{D035E692-8196-DC86-2D94-3074234C5380}"/>
              </a:ext>
            </a:extLst>
          </p:cNvPr>
          <p:cNvSpPr>
            <a:spLocks noGrp="1"/>
          </p:cNvSpPr>
          <p:nvPr>
            <p:ph idx="1"/>
          </p:nvPr>
        </p:nvSpPr>
        <p:spPr/>
        <p:txBody>
          <a:bodyPr vert="horz" lIns="91440" tIns="45720" rIns="91440" bIns="45720" rtlCol="0" anchor="t">
            <a:normAutofit fontScale="85000" lnSpcReduction="10000"/>
          </a:bodyPr>
          <a:lstStyle/>
          <a:p>
            <a:r>
              <a:rPr lang="en-US" dirty="0">
                <a:latin typeface="Tw Cen MT"/>
              </a:rPr>
              <a:t>Listen in to TAC meetings (listen-only)</a:t>
            </a:r>
          </a:p>
          <a:p>
            <a:pPr lvl="1"/>
            <a:r>
              <a:rPr lang="en-US" dirty="0">
                <a:latin typeface="Tw Cen MT"/>
              </a:rPr>
              <a:t>Usually once a month on Tuesdays from 5:30-7</a:t>
            </a:r>
          </a:p>
          <a:p>
            <a:pPr lvl="1"/>
            <a:r>
              <a:rPr lang="en-US" dirty="0">
                <a:latin typeface="Tw Cen MT"/>
                <a:hlinkClick r:id="rId2"/>
              </a:rPr>
              <a:t>Schedule here </a:t>
            </a:r>
            <a:endParaRPr lang="en-US" dirty="0"/>
          </a:p>
          <a:p>
            <a:pPr indent="-228600"/>
            <a:r>
              <a:rPr lang="en-US" dirty="0">
                <a:latin typeface="Tw Cen MT"/>
              </a:rPr>
              <a:t>Attend bi-monthly listening sessions </a:t>
            </a:r>
            <a:endParaRPr lang="en-US" dirty="0"/>
          </a:p>
          <a:p>
            <a:pPr lvl="1"/>
            <a:r>
              <a:rPr lang="en-US" dirty="0">
                <a:latin typeface="Tw Cen MT"/>
              </a:rPr>
              <a:t>Every other month on Fridays from 12-1 </a:t>
            </a:r>
            <a:endParaRPr lang="en-US" dirty="0"/>
          </a:p>
          <a:p>
            <a:pPr lvl="1"/>
            <a:r>
              <a:rPr lang="en-US" dirty="0">
                <a:latin typeface="Tw Cen MT"/>
                <a:hlinkClick r:id="rId2"/>
              </a:rPr>
              <a:t>Schedule here</a:t>
            </a:r>
            <a:endParaRPr lang="en-US" dirty="0">
              <a:latin typeface="Tw Cen MT"/>
            </a:endParaRPr>
          </a:p>
          <a:p>
            <a:r>
              <a:rPr lang="en-US" dirty="0">
                <a:latin typeface="Tw Cen MT"/>
                <a:hlinkClick r:id="rId3"/>
              </a:rPr>
              <a:t>Complete this survey </a:t>
            </a:r>
            <a:endParaRPr lang="en-US" dirty="0"/>
          </a:p>
          <a:p>
            <a:r>
              <a:rPr lang="en-US" dirty="0">
                <a:latin typeface="Tw Cen MT"/>
                <a:hlinkClick r:id="rId4"/>
              </a:rPr>
              <a:t>Sign up </a:t>
            </a:r>
            <a:r>
              <a:rPr lang="en-US" dirty="0">
                <a:latin typeface="Tw Cen MT"/>
              </a:rPr>
              <a:t>to get notices about workgroups/other opportunities</a:t>
            </a:r>
          </a:p>
          <a:p>
            <a:r>
              <a:rPr lang="en-US" dirty="0">
                <a:latin typeface="Tw Cen MT"/>
              </a:rPr>
              <a:t>Attend regional listening sessions in your area</a:t>
            </a:r>
          </a:p>
          <a:p>
            <a:r>
              <a:rPr lang="en-US" dirty="0"/>
              <a:t>More info to come! </a:t>
            </a:r>
          </a:p>
          <a:p>
            <a:pPr lvl="1"/>
            <a:endParaRPr lang="en-US" dirty="0"/>
          </a:p>
        </p:txBody>
      </p:sp>
      <p:sp>
        <p:nvSpPr>
          <p:cNvPr id="5" name="Content Placeholder 4">
            <a:extLst>
              <a:ext uri="{FF2B5EF4-FFF2-40B4-BE49-F238E27FC236}">
                <a16:creationId xmlns:a16="http://schemas.microsoft.com/office/drawing/2014/main" id="{4C4DB788-C494-89B3-BA3E-379F8C9B3830}"/>
              </a:ext>
            </a:extLst>
          </p:cNvPr>
          <p:cNvSpPr>
            <a:spLocks noGrp="1"/>
          </p:cNvSpPr>
          <p:nvPr>
            <p:ph idx="10"/>
          </p:nvPr>
        </p:nvSpPr>
        <p:spPr>
          <a:xfrm>
            <a:off x="8686800" y="3924300"/>
            <a:ext cx="8161020" cy="5260991"/>
          </a:xfrm>
        </p:spPr>
        <p:txBody>
          <a:bodyPr>
            <a:normAutofit fontScale="85000" lnSpcReduction="10000"/>
          </a:bodyPr>
          <a:lstStyle/>
          <a:p>
            <a:r>
              <a:rPr lang="es-ES" dirty="0">
                <a:latin typeface="Tw Cen MT"/>
              </a:rPr>
              <a:t>Escuchar en las reuniones del TAC (solo para escucha)</a:t>
            </a:r>
          </a:p>
          <a:p>
            <a:r>
              <a:rPr lang="es-ES" dirty="0">
                <a:latin typeface="Tw Cen MT"/>
              </a:rPr>
              <a:t>Por lo general, una vez al mes, los martes de 5:30 a 7</a:t>
            </a:r>
          </a:p>
          <a:p>
            <a:r>
              <a:rPr lang="en-US" dirty="0">
                <a:latin typeface="Tw Cen MT"/>
                <a:hlinkClick r:id="rId2"/>
              </a:rPr>
              <a:t>Programe aquí </a:t>
            </a:r>
            <a:endParaRPr lang="en-US" dirty="0">
              <a:latin typeface="Tw Cen MT"/>
            </a:endParaRPr>
          </a:p>
          <a:p>
            <a:pPr indent="-228600"/>
            <a:r>
              <a:rPr lang="es-ES" dirty="0">
                <a:latin typeface="Tw Cen MT"/>
              </a:rPr>
              <a:t>Asiste a sesiones de escucha bimensuales</a:t>
            </a:r>
          </a:p>
          <a:p>
            <a:pPr indent="-228600"/>
            <a:r>
              <a:rPr lang="es-ES" dirty="0">
                <a:latin typeface="Tw Cen MT"/>
              </a:rPr>
              <a:t>Un mes sí y otro no, los viernes de 12 a 1</a:t>
            </a:r>
            <a:r>
              <a:rPr lang="en-US" dirty="0">
                <a:latin typeface="Tw Cen MT"/>
              </a:rPr>
              <a:t> </a:t>
            </a:r>
          </a:p>
          <a:p>
            <a:pPr lvl="1"/>
            <a:r>
              <a:rPr lang="en-US" dirty="0">
                <a:latin typeface="Tw Cen MT"/>
                <a:hlinkClick r:id="rId2"/>
              </a:rPr>
              <a:t>Programe aquí</a:t>
            </a:r>
            <a:endParaRPr lang="en-US" dirty="0">
              <a:latin typeface="Tw Cen MT"/>
            </a:endParaRPr>
          </a:p>
          <a:p>
            <a:pPr lvl="1"/>
            <a:r>
              <a:rPr lang="en-US" dirty="0">
                <a:latin typeface="Tw Cen MT"/>
                <a:hlinkClick r:id="rId3"/>
              </a:rPr>
              <a:t>Complete esta encuesta </a:t>
            </a:r>
            <a:endParaRPr lang="en-US" dirty="0">
              <a:latin typeface="Tw Cen MT"/>
            </a:endParaRPr>
          </a:p>
          <a:p>
            <a:pPr lvl="1"/>
            <a:r>
              <a:rPr lang="en-US" dirty="0">
                <a:latin typeface="Tw Cen MT"/>
                <a:hlinkClick r:id="rId4"/>
              </a:rPr>
              <a:t>Inscríbase </a:t>
            </a:r>
            <a:r>
              <a:rPr lang="es-ES" dirty="0">
                <a:latin typeface="Tw Cen MT"/>
              </a:rPr>
              <a:t>para recibir notificaciones sobre grupos de trabajo u otras oportunidades</a:t>
            </a:r>
            <a:endParaRPr lang="en-US" dirty="0">
              <a:latin typeface="Tw Cen MT"/>
            </a:endParaRPr>
          </a:p>
          <a:p>
            <a:r>
              <a:rPr lang="es-ES" dirty="0">
                <a:latin typeface="Tw Cen MT"/>
              </a:rPr>
              <a:t>Asista a sesiones regionales de escucha en su área
Más información en camino</a:t>
            </a:r>
            <a:endParaRPr lang="en-US" dirty="0">
              <a:latin typeface="Tw Cen MT"/>
            </a:endParaRPr>
          </a:p>
          <a:p>
            <a:pPr lvl="1"/>
            <a:endParaRPr lang="en-US" dirty="0"/>
          </a:p>
          <a:p>
            <a:pPr lvl="1"/>
            <a:endParaRPr lang="en-US" dirty="0">
              <a:latin typeface="Tw Cen MT"/>
            </a:endParaRPr>
          </a:p>
          <a:p>
            <a:pPr lvl="1"/>
            <a:endParaRPr lang="en-US" dirty="0"/>
          </a:p>
          <a:p>
            <a:endParaRPr lang="en-US" dirty="0"/>
          </a:p>
        </p:txBody>
      </p:sp>
      <p:sp>
        <p:nvSpPr>
          <p:cNvPr id="6" name="Text Placeholder 5">
            <a:extLst>
              <a:ext uri="{FF2B5EF4-FFF2-40B4-BE49-F238E27FC236}">
                <a16:creationId xmlns:a16="http://schemas.microsoft.com/office/drawing/2014/main" id="{E260361E-DE7C-A936-B5C9-5C40F1BCD4AE}"/>
              </a:ext>
            </a:extLst>
          </p:cNvPr>
          <p:cNvSpPr>
            <a:spLocks noGrp="1"/>
          </p:cNvSpPr>
          <p:nvPr>
            <p:ph type="body" idx="11"/>
          </p:nvPr>
        </p:nvSpPr>
        <p:spPr/>
        <p:txBody>
          <a:bodyPr>
            <a:normAutofit lnSpcReduction="10000"/>
          </a:bodyPr>
          <a:lstStyle/>
          <a:p>
            <a:r>
              <a:rPr lang="en-US" dirty="0">
                <a:latin typeface="Tw Cen MT"/>
              </a:rPr>
              <a:t>Ways You Can Engage</a:t>
            </a:r>
            <a:endParaRPr lang="en-US" dirty="0"/>
          </a:p>
        </p:txBody>
      </p:sp>
      <p:sp>
        <p:nvSpPr>
          <p:cNvPr id="7" name="Text Placeholder 6">
            <a:extLst>
              <a:ext uri="{FF2B5EF4-FFF2-40B4-BE49-F238E27FC236}">
                <a16:creationId xmlns:a16="http://schemas.microsoft.com/office/drawing/2014/main" id="{B6CF6E3C-95CA-9F32-56D4-5D89C5C4B814}"/>
              </a:ext>
            </a:extLst>
          </p:cNvPr>
          <p:cNvSpPr>
            <a:spLocks noGrp="1"/>
          </p:cNvSpPr>
          <p:nvPr>
            <p:ph type="body" idx="12"/>
          </p:nvPr>
        </p:nvSpPr>
        <p:spPr/>
        <p:txBody>
          <a:bodyPr>
            <a:normAutofit fontScale="92500"/>
          </a:bodyPr>
          <a:lstStyle/>
          <a:p>
            <a:r>
              <a:rPr lang="es-ES" dirty="0"/>
              <a:t>Formas en las que Puede Participar</a:t>
            </a:r>
            <a:endParaRPr lang="en-US" dirty="0"/>
          </a:p>
        </p:txBody>
      </p:sp>
      <p:sp>
        <p:nvSpPr>
          <p:cNvPr id="9" name="Rectangle 8">
            <a:extLst>
              <a:ext uri="{FF2B5EF4-FFF2-40B4-BE49-F238E27FC236}">
                <a16:creationId xmlns:a16="http://schemas.microsoft.com/office/drawing/2014/main" id="{DDB0BA87-58CA-130E-C2F0-23E164797007}"/>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for a children&amp;#39;s organization&#10;&#10;Description automatically generated">
            <a:extLst>
              <a:ext uri="{FF2B5EF4-FFF2-40B4-BE49-F238E27FC236}">
                <a16:creationId xmlns:a16="http://schemas.microsoft.com/office/drawing/2014/main" id="{1EC01742-4225-FAF1-2AC8-849DC4DEB0C8}"/>
              </a:ext>
            </a:extLst>
          </p:cNvPr>
          <p:cNvPicPr>
            <a:picLocks noChangeAspect="1"/>
          </p:cNvPicPr>
          <p:nvPr/>
        </p:nvPicPr>
        <p:blipFill>
          <a:blip r:embed="rId5"/>
          <a:stretch>
            <a:fillRect/>
          </a:stretch>
        </p:blipFill>
        <p:spPr>
          <a:xfrm>
            <a:off x="457675" y="9185291"/>
            <a:ext cx="2956714" cy="1097944"/>
          </a:xfrm>
          <a:prstGeom prst="rect">
            <a:avLst/>
          </a:prstGeom>
          <a:ln>
            <a:noFill/>
          </a:ln>
        </p:spPr>
      </p:pic>
    </p:spTree>
    <p:extLst>
      <p:ext uri="{BB962C8B-B14F-4D97-AF65-F5344CB8AC3E}">
        <p14:creationId xmlns:p14="http://schemas.microsoft.com/office/powerpoint/2010/main" val="192940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08E27D-0863-2C23-6272-86CFEDF4CB7E}"/>
              </a:ext>
            </a:extLst>
          </p:cNvPr>
          <p:cNvSpPr>
            <a:spLocks noGrp="1"/>
          </p:cNvSpPr>
          <p:nvPr>
            <p:ph type="ctrTitle"/>
          </p:nvPr>
        </p:nvSpPr>
        <p:spPr>
          <a:xfrm>
            <a:off x="3744468" y="1228031"/>
            <a:ext cx="10799064" cy="2594161"/>
          </a:xfrm>
        </p:spPr>
        <p:txBody>
          <a:bodyPr/>
          <a:lstStyle/>
          <a:p>
            <a:r>
              <a:rPr lang="en-US" dirty="0"/>
              <a:t>Question?</a:t>
            </a:r>
            <a:br>
              <a:rPr lang="en-US" dirty="0"/>
            </a:br>
            <a:r>
              <a:rPr lang="en-US" dirty="0"/>
              <a:t>¿</a:t>
            </a:r>
            <a:r>
              <a:rPr lang="en-US" dirty="0" err="1"/>
              <a:t>Preguntas</a:t>
            </a:r>
            <a:r>
              <a:rPr lang="en-US" dirty="0"/>
              <a:t>?</a:t>
            </a:r>
          </a:p>
        </p:txBody>
      </p:sp>
      <p:sp>
        <p:nvSpPr>
          <p:cNvPr id="6" name="Rectangle 5">
            <a:extLst>
              <a:ext uri="{FF2B5EF4-FFF2-40B4-BE49-F238E27FC236}">
                <a16:creationId xmlns:a16="http://schemas.microsoft.com/office/drawing/2014/main" id="{AA28E6CB-3E4F-C2A4-BE1F-408F397C6AD8}"/>
              </a:ext>
            </a:extLst>
          </p:cNvPr>
          <p:cNvSpPr/>
          <p:nvPr/>
        </p:nvSpPr>
        <p:spPr>
          <a:xfrm>
            <a:off x="11932772" y="114970"/>
            <a:ext cx="6080908" cy="1762057"/>
          </a:xfrm>
          <a:prstGeom prst="rect">
            <a:avLst/>
          </a:prstGeom>
          <a:solidFill>
            <a:srgbClr val="975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children&amp;#39;s organization&#10;&#10;Description automatically generated">
            <a:extLst>
              <a:ext uri="{FF2B5EF4-FFF2-40B4-BE49-F238E27FC236}">
                <a16:creationId xmlns:a16="http://schemas.microsoft.com/office/drawing/2014/main" id="{E896F042-DEA8-30D7-C133-B61256A56D3B}"/>
              </a:ext>
            </a:extLst>
          </p:cNvPr>
          <p:cNvPicPr>
            <a:picLocks noChangeAspect="1"/>
          </p:cNvPicPr>
          <p:nvPr/>
        </p:nvPicPr>
        <p:blipFill>
          <a:blip r:embed="rId2"/>
          <a:stretch>
            <a:fillRect/>
          </a:stretch>
        </p:blipFill>
        <p:spPr>
          <a:xfrm>
            <a:off x="414405" y="8177940"/>
            <a:ext cx="5017131" cy="1762057"/>
          </a:xfrm>
          <a:prstGeom prst="rect">
            <a:avLst/>
          </a:prstGeom>
          <a:solidFill>
            <a:srgbClr val="975CA5"/>
          </a:solidFill>
          <a:ln>
            <a:noFill/>
          </a:ln>
        </p:spPr>
      </p:pic>
    </p:spTree>
    <p:extLst>
      <p:ext uri="{BB962C8B-B14F-4D97-AF65-F5344CB8AC3E}">
        <p14:creationId xmlns:p14="http://schemas.microsoft.com/office/powerpoint/2010/main" val="65067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ACA31-53F4-4C7E-7CE2-961E8088E203}"/>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FB8FC-8861-774C-831B-082351090FA2}"/>
              </a:ext>
            </a:extLst>
          </p:cNvPr>
          <p:cNvSpPr>
            <a:spLocks noGrp="1"/>
          </p:cNvSpPr>
          <p:nvPr>
            <p:ph type="title"/>
          </p:nvPr>
        </p:nvSpPr>
        <p:spPr>
          <a:xfrm>
            <a:off x="772108" y="1028700"/>
            <a:ext cx="16601492" cy="1918581"/>
          </a:xfrm>
        </p:spPr>
        <p:txBody>
          <a:bodyPr/>
          <a:lstStyle/>
          <a:p>
            <a:r>
              <a:rPr lang="en-US" dirty="0">
                <a:latin typeface="Tw Cen MT"/>
              </a:rPr>
              <a:t>Survey question # 1/</a:t>
            </a:r>
            <a:r>
              <a:rPr lang="en-US" dirty="0">
                <a:solidFill>
                  <a:srgbClr val="FFC000"/>
                </a:solidFill>
                <a:latin typeface="Tw Cen MT"/>
              </a:rPr>
              <a:t> </a:t>
            </a:r>
            <a:r>
              <a:rPr lang="es-ES" dirty="0">
                <a:latin typeface="Tw Cen MT"/>
              </a:rPr>
              <a:t>Pregunta de la Encuesta # 1</a:t>
            </a:r>
            <a:endParaRPr lang="en-US" dirty="0">
              <a:solidFill>
                <a:srgbClr val="FFC000"/>
              </a:solidFill>
            </a:endParaRPr>
          </a:p>
        </p:txBody>
      </p:sp>
      <p:sp>
        <p:nvSpPr>
          <p:cNvPr id="5" name="Rectangle 4">
            <a:extLst>
              <a:ext uri="{FF2B5EF4-FFF2-40B4-BE49-F238E27FC236}">
                <a16:creationId xmlns:a16="http://schemas.microsoft.com/office/drawing/2014/main" id="{C4FB224E-5AF7-1204-2FF4-B810F3800784}"/>
              </a:ext>
            </a:extLst>
          </p:cNvPr>
          <p:cNvSpPr/>
          <p:nvPr/>
        </p:nvSpPr>
        <p:spPr>
          <a:xfrm>
            <a:off x="3688718" y="3667580"/>
            <a:ext cx="9609745" cy="1645432"/>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rgbClr val="975CA5"/>
                </a:solidFill>
                <a:latin typeface="TW Cen MT"/>
                <a:cs typeface="Calibri"/>
              </a:rPr>
              <a:t>What policy change would you like to see next legislative session?</a:t>
            </a:r>
          </a:p>
        </p:txBody>
      </p:sp>
      <p:pic>
        <p:nvPicPr>
          <p:cNvPr id="7" name="Picture 6" descr="A logo for a children&amp;#39;s organization&#10;&#10;Description automatically generated">
            <a:extLst>
              <a:ext uri="{FF2B5EF4-FFF2-40B4-BE49-F238E27FC236}">
                <a16:creationId xmlns:a16="http://schemas.microsoft.com/office/drawing/2014/main" id="{1CFD33C8-0976-C055-40D4-EAE48D9059C8}"/>
              </a:ext>
            </a:extLst>
          </p:cNvPr>
          <p:cNvPicPr>
            <a:picLocks noChangeAspect="1"/>
          </p:cNvPicPr>
          <p:nvPr/>
        </p:nvPicPr>
        <p:blipFill>
          <a:blip r:embed="rId3"/>
          <a:stretch>
            <a:fillRect/>
          </a:stretch>
        </p:blipFill>
        <p:spPr>
          <a:xfrm>
            <a:off x="457676" y="8700089"/>
            <a:ext cx="4108518" cy="1408790"/>
          </a:xfrm>
          <a:prstGeom prst="rect">
            <a:avLst/>
          </a:prstGeom>
          <a:ln>
            <a:noFill/>
          </a:ln>
        </p:spPr>
      </p:pic>
      <p:sp>
        <p:nvSpPr>
          <p:cNvPr id="3" name="Rectangle 2">
            <a:extLst>
              <a:ext uri="{FF2B5EF4-FFF2-40B4-BE49-F238E27FC236}">
                <a16:creationId xmlns:a16="http://schemas.microsoft.com/office/drawing/2014/main" id="{1432102C-7549-2C51-F819-C458AF20C5DF}"/>
              </a:ext>
            </a:extLst>
          </p:cNvPr>
          <p:cNvSpPr/>
          <p:nvPr/>
        </p:nvSpPr>
        <p:spPr>
          <a:xfrm>
            <a:off x="3688718" y="6069817"/>
            <a:ext cx="9609745" cy="1645432"/>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4000" b="1" dirty="0">
                <a:solidFill>
                  <a:srgbClr val="975CA5"/>
                </a:solidFill>
                <a:latin typeface="TW Cen MT"/>
                <a:cs typeface="Calibri"/>
              </a:rPr>
              <a:t>¿Qué cambio de política le gustaría ver en la próxima sesión legislativa?</a:t>
            </a:r>
            <a:endParaRPr lang="en-US" sz="4000" b="1" dirty="0">
              <a:solidFill>
                <a:srgbClr val="975CA5"/>
              </a:solidFill>
              <a:latin typeface="TW Cen MT"/>
              <a:cs typeface="Calibri"/>
            </a:endParaRPr>
          </a:p>
        </p:txBody>
      </p:sp>
    </p:spTree>
    <p:extLst>
      <p:ext uri="{BB962C8B-B14F-4D97-AF65-F5344CB8AC3E}">
        <p14:creationId xmlns:p14="http://schemas.microsoft.com/office/powerpoint/2010/main" val="249344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B8FC-8861-774C-831B-082351090FA2}"/>
              </a:ext>
            </a:extLst>
          </p:cNvPr>
          <p:cNvSpPr>
            <a:spLocks noGrp="1"/>
          </p:cNvSpPr>
          <p:nvPr>
            <p:ph type="title"/>
          </p:nvPr>
        </p:nvSpPr>
        <p:spPr>
          <a:xfrm>
            <a:off x="731520" y="958720"/>
            <a:ext cx="17143600" cy="1918581"/>
          </a:xfrm>
        </p:spPr>
        <p:txBody>
          <a:bodyPr/>
          <a:lstStyle/>
          <a:p>
            <a:r>
              <a:rPr lang="en-US" dirty="0">
                <a:latin typeface="Tw Cen MT"/>
              </a:rPr>
              <a:t>Survey question #2 /</a:t>
            </a:r>
            <a:r>
              <a:rPr lang="es-ES" dirty="0">
                <a:latin typeface="Tw Cen MT"/>
              </a:rPr>
              <a:t>Pregunta de la encuesta #2 </a:t>
            </a:r>
            <a:r>
              <a:rPr lang="en-US" dirty="0">
                <a:latin typeface="Tw Cen MT"/>
              </a:rPr>
              <a:t>      </a:t>
            </a:r>
            <a:endParaRPr lang="en-US" dirty="0">
              <a:solidFill>
                <a:srgbClr val="FFC000"/>
              </a:solidFill>
            </a:endParaRPr>
          </a:p>
        </p:txBody>
      </p:sp>
      <p:sp>
        <p:nvSpPr>
          <p:cNvPr id="5" name="Rectangle 4">
            <a:extLst>
              <a:ext uri="{FF2B5EF4-FFF2-40B4-BE49-F238E27FC236}">
                <a16:creationId xmlns:a16="http://schemas.microsoft.com/office/drawing/2014/main" id="{C4FB224E-5AF7-1204-2FF4-B810F3800784}"/>
              </a:ext>
            </a:extLst>
          </p:cNvPr>
          <p:cNvSpPr/>
          <p:nvPr/>
        </p:nvSpPr>
        <p:spPr>
          <a:xfrm>
            <a:off x="2609515" y="3399430"/>
            <a:ext cx="12487379" cy="2677479"/>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975CA5"/>
                </a:solidFill>
                <a:latin typeface="TW Cen MT"/>
                <a:ea typeface="+mn-lt"/>
                <a:cs typeface="+mn-lt"/>
              </a:rPr>
              <a:t>What are important considerations for you (either as a parent, provider, educator, advocate, etc.) as Illinois ECEC programs transition into the Department of Early Childhood?</a:t>
            </a:r>
            <a:endParaRPr lang="en-US" sz="3600" dirty="0">
              <a:cs typeface="Calibri"/>
            </a:endParaRPr>
          </a:p>
        </p:txBody>
      </p:sp>
      <p:sp>
        <p:nvSpPr>
          <p:cNvPr id="4" name="Rectangle 3">
            <a:extLst>
              <a:ext uri="{FF2B5EF4-FFF2-40B4-BE49-F238E27FC236}">
                <a16:creationId xmlns:a16="http://schemas.microsoft.com/office/drawing/2014/main" id="{3DA54F26-EEB7-46DF-A01A-7C1908BEF211}"/>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hildren&amp;#39;s organization&#10;&#10;Description automatically generated">
            <a:extLst>
              <a:ext uri="{FF2B5EF4-FFF2-40B4-BE49-F238E27FC236}">
                <a16:creationId xmlns:a16="http://schemas.microsoft.com/office/drawing/2014/main" id="{AD62BCD8-55B1-740F-04E1-4B2D778375C7}"/>
              </a:ext>
            </a:extLst>
          </p:cNvPr>
          <p:cNvPicPr>
            <a:picLocks noChangeAspect="1"/>
          </p:cNvPicPr>
          <p:nvPr/>
        </p:nvPicPr>
        <p:blipFill>
          <a:blip r:embed="rId4"/>
          <a:stretch>
            <a:fillRect/>
          </a:stretch>
        </p:blipFill>
        <p:spPr>
          <a:xfrm>
            <a:off x="457676" y="8958100"/>
            <a:ext cx="3388493" cy="1150779"/>
          </a:xfrm>
          <a:prstGeom prst="rect">
            <a:avLst/>
          </a:prstGeom>
          <a:ln>
            <a:noFill/>
          </a:ln>
        </p:spPr>
      </p:pic>
      <p:sp>
        <p:nvSpPr>
          <p:cNvPr id="6" name="Rectangle 5">
            <a:extLst>
              <a:ext uri="{FF2B5EF4-FFF2-40B4-BE49-F238E27FC236}">
                <a16:creationId xmlns:a16="http://schemas.microsoft.com/office/drawing/2014/main" id="{9CC8549B-BBD4-4AC6-D327-0CE21C34E9D2}"/>
              </a:ext>
            </a:extLst>
          </p:cNvPr>
          <p:cNvSpPr/>
          <p:nvPr/>
        </p:nvSpPr>
        <p:spPr>
          <a:xfrm>
            <a:off x="2377440" y="6418528"/>
            <a:ext cx="13235939" cy="2222551"/>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4000" b="1" dirty="0">
                <a:solidFill>
                  <a:srgbClr val="975CA5"/>
                </a:solidFill>
                <a:latin typeface="TW Cen MT"/>
                <a:ea typeface="+mn-lt"/>
                <a:cs typeface="+mn-lt"/>
              </a:rPr>
              <a:t>¿Cuáles son las consideraciones más importantes para usted (ya sea como padre, proveedor, educador, defensor, etc.) al pasar de los programas de ECEC de Illinois al Departamento de Primera Infancia?</a:t>
            </a:r>
          </a:p>
        </p:txBody>
      </p:sp>
    </p:spTree>
    <p:extLst>
      <p:ext uri="{BB962C8B-B14F-4D97-AF65-F5344CB8AC3E}">
        <p14:creationId xmlns:p14="http://schemas.microsoft.com/office/powerpoint/2010/main" val="68925973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B8FC-8861-774C-831B-082351090FA2}"/>
              </a:ext>
            </a:extLst>
          </p:cNvPr>
          <p:cNvSpPr>
            <a:spLocks noGrp="1"/>
          </p:cNvSpPr>
          <p:nvPr>
            <p:ph type="title"/>
          </p:nvPr>
        </p:nvSpPr>
        <p:spPr>
          <a:xfrm>
            <a:off x="958720" y="958720"/>
            <a:ext cx="16916400" cy="1918581"/>
          </a:xfrm>
        </p:spPr>
        <p:txBody>
          <a:bodyPr/>
          <a:lstStyle/>
          <a:p>
            <a:r>
              <a:rPr lang="en-US" sz="5800" dirty="0">
                <a:latin typeface="Tw Cen MT"/>
              </a:rPr>
              <a:t>Survey question #3 /</a:t>
            </a:r>
            <a:r>
              <a:rPr lang="es-ES" sz="5800" dirty="0">
                <a:latin typeface="Tw Cen MT"/>
              </a:rPr>
              <a:t> Pregunta de la encuesta #3</a:t>
            </a:r>
            <a:r>
              <a:rPr lang="en-US" dirty="0">
                <a:latin typeface="Tw Cen MT"/>
              </a:rPr>
              <a:t>      </a:t>
            </a:r>
            <a:endParaRPr lang="en-US" dirty="0">
              <a:solidFill>
                <a:srgbClr val="FFC000"/>
              </a:solidFill>
            </a:endParaRPr>
          </a:p>
        </p:txBody>
      </p:sp>
      <p:sp>
        <p:nvSpPr>
          <p:cNvPr id="5" name="Rectangle 4">
            <a:extLst>
              <a:ext uri="{FF2B5EF4-FFF2-40B4-BE49-F238E27FC236}">
                <a16:creationId xmlns:a16="http://schemas.microsoft.com/office/drawing/2014/main" id="{C4FB224E-5AF7-1204-2FF4-B810F3800784}"/>
              </a:ext>
            </a:extLst>
          </p:cNvPr>
          <p:cNvSpPr/>
          <p:nvPr/>
        </p:nvSpPr>
        <p:spPr>
          <a:xfrm>
            <a:off x="957942" y="3684473"/>
            <a:ext cx="6759346" cy="970991"/>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Would you be interested in hosting a site visit for your state legislator? </a:t>
            </a:r>
          </a:p>
        </p:txBody>
      </p:sp>
      <p:sp>
        <p:nvSpPr>
          <p:cNvPr id="9" name="Content Placeholder 2">
            <a:extLst>
              <a:ext uri="{FF2B5EF4-FFF2-40B4-BE49-F238E27FC236}">
                <a16:creationId xmlns:a16="http://schemas.microsoft.com/office/drawing/2014/main" id="{EC7868EE-FBBF-11BA-4473-544525E6BB6C}"/>
              </a:ext>
            </a:extLst>
          </p:cNvPr>
          <p:cNvSpPr>
            <a:spLocks noGrp="1"/>
          </p:cNvSpPr>
          <p:nvPr/>
        </p:nvSpPr>
        <p:spPr>
          <a:xfrm>
            <a:off x="963330" y="4657207"/>
            <a:ext cx="6891721" cy="502919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000" b="1">
              <a:solidFill>
                <a:schemeClr val="tx1"/>
              </a:solidFill>
              <a:latin typeface="Tw Cen MT"/>
            </a:endParaRPr>
          </a:p>
          <a:p>
            <a:pPr marL="0" indent="0">
              <a:buNone/>
            </a:pPr>
            <a:r>
              <a:rPr lang="en-US" sz="4000" b="1">
                <a:solidFill>
                  <a:schemeClr val="tx1"/>
                </a:solidFill>
                <a:latin typeface="Tw Cen MT"/>
              </a:rPr>
              <a:t>a. Yes</a:t>
            </a:r>
            <a:endParaRPr lang="en-US" sz="4000" b="1">
              <a:solidFill>
                <a:schemeClr val="tx1"/>
              </a:solidFill>
            </a:endParaRPr>
          </a:p>
          <a:p>
            <a:pPr marL="0" indent="0">
              <a:buNone/>
            </a:pPr>
            <a:endParaRPr lang="en-US" sz="4000" b="1">
              <a:solidFill>
                <a:schemeClr val="tx1"/>
              </a:solidFill>
            </a:endParaRPr>
          </a:p>
          <a:p>
            <a:pPr marL="0" indent="0">
              <a:buNone/>
            </a:pPr>
            <a:r>
              <a:rPr lang="en-US" sz="4000" b="1">
                <a:solidFill>
                  <a:schemeClr val="tx1"/>
                </a:solidFill>
                <a:latin typeface="Tw Cen MT"/>
              </a:rPr>
              <a:t>b. No</a:t>
            </a:r>
          </a:p>
          <a:p>
            <a:pPr marL="0" indent="0">
              <a:buNone/>
            </a:pPr>
            <a:endParaRPr lang="en-US" sz="2000">
              <a:solidFill>
                <a:schemeClr val="tx1"/>
              </a:solidFill>
            </a:endParaRPr>
          </a:p>
          <a:p>
            <a:pPr marL="0" indent="0">
              <a:buNone/>
            </a:pPr>
            <a:endParaRPr lang="en-US" sz="2000">
              <a:solidFill>
                <a:schemeClr val="tx1"/>
              </a:solidFill>
              <a:latin typeface="Tw Cen MT"/>
            </a:endParaRPr>
          </a:p>
          <a:p>
            <a:pPr marL="0" indent="0">
              <a:buNone/>
            </a:pPr>
            <a:endParaRPr lang="en-US" sz="2000">
              <a:solidFill>
                <a:schemeClr val="tx1"/>
              </a:solidFill>
              <a:latin typeface="Tw Cen MT"/>
            </a:endParaRPr>
          </a:p>
        </p:txBody>
      </p:sp>
      <p:sp>
        <p:nvSpPr>
          <p:cNvPr id="4" name="Rectangle 3">
            <a:extLst>
              <a:ext uri="{FF2B5EF4-FFF2-40B4-BE49-F238E27FC236}">
                <a16:creationId xmlns:a16="http://schemas.microsoft.com/office/drawing/2014/main" id="{3DA54F26-EEB7-46DF-A01A-7C1908BEF211}"/>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hildren&amp;#39;s organization&#10;&#10;Description automatically generated">
            <a:extLst>
              <a:ext uri="{FF2B5EF4-FFF2-40B4-BE49-F238E27FC236}">
                <a16:creationId xmlns:a16="http://schemas.microsoft.com/office/drawing/2014/main" id="{62557AA9-045C-A02D-EB5B-AE328C7C5F41}"/>
              </a:ext>
            </a:extLst>
          </p:cNvPr>
          <p:cNvPicPr>
            <a:picLocks noChangeAspect="1"/>
          </p:cNvPicPr>
          <p:nvPr/>
        </p:nvPicPr>
        <p:blipFill>
          <a:blip r:embed="rId3"/>
          <a:stretch>
            <a:fillRect/>
          </a:stretch>
        </p:blipFill>
        <p:spPr>
          <a:xfrm>
            <a:off x="544267" y="8561543"/>
            <a:ext cx="4558791" cy="1547336"/>
          </a:xfrm>
          <a:prstGeom prst="rect">
            <a:avLst/>
          </a:prstGeom>
          <a:ln>
            <a:noFill/>
          </a:ln>
        </p:spPr>
      </p:pic>
      <p:sp>
        <p:nvSpPr>
          <p:cNvPr id="3" name="Rectangle 2">
            <a:extLst>
              <a:ext uri="{FF2B5EF4-FFF2-40B4-BE49-F238E27FC236}">
                <a16:creationId xmlns:a16="http://schemas.microsoft.com/office/drawing/2014/main" id="{406FB6C9-97DF-9C2A-811F-84C63EFAB348}"/>
              </a:ext>
            </a:extLst>
          </p:cNvPr>
          <p:cNvSpPr/>
          <p:nvPr/>
        </p:nvSpPr>
        <p:spPr>
          <a:xfrm>
            <a:off x="9852660" y="3684473"/>
            <a:ext cx="7477397" cy="970991"/>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3200" b="1" dirty="0">
                <a:solidFill>
                  <a:srgbClr val="975CA5"/>
                </a:solidFill>
                <a:latin typeface="TW Cen MT"/>
                <a:cs typeface="Calibri"/>
              </a:rPr>
              <a:t>¿Estaría interesado/a en tener una visita en persona de su legislador estatal? </a:t>
            </a:r>
          </a:p>
        </p:txBody>
      </p:sp>
      <p:sp>
        <p:nvSpPr>
          <p:cNvPr id="6" name="Content Placeholder 2">
            <a:extLst>
              <a:ext uri="{FF2B5EF4-FFF2-40B4-BE49-F238E27FC236}">
                <a16:creationId xmlns:a16="http://schemas.microsoft.com/office/drawing/2014/main" id="{3D102658-F3AD-7D9A-ABA8-1FC4E9A3DB3F}"/>
              </a:ext>
            </a:extLst>
          </p:cNvPr>
          <p:cNvSpPr>
            <a:spLocks noGrp="1"/>
          </p:cNvSpPr>
          <p:nvPr/>
        </p:nvSpPr>
        <p:spPr>
          <a:xfrm>
            <a:off x="10165448" y="4618461"/>
            <a:ext cx="6891721" cy="502919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000" b="1">
              <a:solidFill>
                <a:schemeClr val="tx1"/>
              </a:solidFill>
              <a:latin typeface="Tw Cen MT"/>
            </a:endParaRPr>
          </a:p>
          <a:p>
            <a:pPr marL="0" indent="0">
              <a:buNone/>
            </a:pPr>
            <a:r>
              <a:rPr lang="en-US" sz="4000" b="1">
                <a:solidFill>
                  <a:schemeClr val="tx1"/>
                </a:solidFill>
                <a:latin typeface="Tw Cen MT"/>
              </a:rPr>
              <a:t>a. </a:t>
            </a:r>
            <a:r>
              <a:rPr lang="es" sz="4000" b="1">
                <a:solidFill>
                  <a:srgbClr val="202124"/>
                </a:solidFill>
                <a:latin typeface="TW Cen MT"/>
              </a:rPr>
              <a:t>Sí</a:t>
            </a:r>
            <a:endParaRPr lang="en-US" sz="4000" b="1">
              <a:solidFill>
                <a:schemeClr val="tx1"/>
              </a:solidFill>
              <a:latin typeface="TW Cen MT"/>
            </a:endParaRPr>
          </a:p>
          <a:p>
            <a:pPr marL="0" indent="0">
              <a:buNone/>
            </a:pPr>
            <a:endParaRPr lang="en-US" sz="4000" b="1">
              <a:solidFill>
                <a:schemeClr val="tx1"/>
              </a:solidFill>
            </a:endParaRPr>
          </a:p>
          <a:p>
            <a:pPr marL="0" indent="0">
              <a:buNone/>
            </a:pPr>
            <a:r>
              <a:rPr lang="en-US" sz="4000" b="1">
                <a:solidFill>
                  <a:schemeClr val="tx1"/>
                </a:solidFill>
                <a:latin typeface="Tw Cen MT"/>
              </a:rPr>
              <a:t>b. No</a:t>
            </a:r>
          </a:p>
          <a:p>
            <a:pPr marL="0" indent="0">
              <a:buNone/>
            </a:pPr>
            <a:endParaRPr lang="en-US" sz="2000">
              <a:solidFill>
                <a:schemeClr val="tx1"/>
              </a:solidFill>
            </a:endParaRPr>
          </a:p>
          <a:p>
            <a:pPr marL="0" indent="0">
              <a:buNone/>
            </a:pPr>
            <a:endParaRPr lang="en-US" sz="2000">
              <a:solidFill>
                <a:schemeClr val="tx1"/>
              </a:solidFill>
              <a:latin typeface="Tw Cen MT"/>
            </a:endParaRPr>
          </a:p>
          <a:p>
            <a:pPr marL="0" indent="0">
              <a:buNone/>
            </a:pPr>
            <a:endParaRPr lang="en-US" sz="2000">
              <a:solidFill>
                <a:schemeClr val="tx1"/>
              </a:solidFill>
              <a:latin typeface="Tw Cen MT"/>
            </a:endParaRPr>
          </a:p>
        </p:txBody>
      </p:sp>
    </p:spTree>
    <p:extLst>
      <p:ext uri="{BB962C8B-B14F-4D97-AF65-F5344CB8AC3E}">
        <p14:creationId xmlns:p14="http://schemas.microsoft.com/office/powerpoint/2010/main" val="6163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12F-5401-28EB-DF4B-9AD5D9299A2D}"/>
              </a:ext>
            </a:extLst>
          </p:cNvPr>
          <p:cNvSpPr>
            <a:spLocks noGrp="1"/>
          </p:cNvSpPr>
          <p:nvPr>
            <p:ph type="ctrTitle"/>
          </p:nvPr>
        </p:nvSpPr>
        <p:spPr/>
        <p:txBody>
          <a:bodyPr/>
          <a:lstStyle/>
          <a:p>
            <a:r>
              <a:rPr lang="en-US">
                <a:latin typeface="Tw Cen MT"/>
              </a:rPr>
              <a:t>Quick Takeaways</a:t>
            </a:r>
            <a:endParaRPr lang="en-US"/>
          </a:p>
        </p:txBody>
      </p:sp>
      <p:sp>
        <p:nvSpPr>
          <p:cNvPr id="3" name="Content Placeholder 2">
            <a:extLst>
              <a:ext uri="{FF2B5EF4-FFF2-40B4-BE49-F238E27FC236}">
                <a16:creationId xmlns:a16="http://schemas.microsoft.com/office/drawing/2014/main" id="{581D7D83-7A7F-66AD-BD34-BC9CAE69902A}"/>
              </a:ext>
            </a:extLst>
          </p:cNvPr>
          <p:cNvSpPr>
            <a:spLocks noGrp="1"/>
          </p:cNvSpPr>
          <p:nvPr>
            <p:ph idx="12"/>
          </p:nvPr>
        </p:nvSpPr>
        <p:spPr/>
        <p:txBody>
          <a:bodyPr vert="horz" lIns="91440" tIns="45720" rIns="91440" bIns="45720" rtlCol="0" anchor="t">
            <a:normAutofit fontScale="92500"/>
          </a:bodyPr>
          <a:lstStyle/>
          <a:p>
            <a:pPr marL="0" indent="0">
              <a:buNone/>
            </a:pPr>
            <a:r>
              <a:rPr lang="en-US" b="1">
                <a:solidFill>
                  <a:srgbClr val="975CA5"/>
                </a:solidFill>
                <a:latin typeface="Tw Cen MT"/>
              </a:rPr>
              <a:t>New Department of Early Childhood</a:t>
            </a:r>
          </a:p>
          <a:p>
            <a:pPr marL="0" indent="0">
              <a:buNone/>
            </a:pPr>
            <a:r>
              <a:rPr lang="en-US">
                <a:solidFill>
                  <a:schemeClr val="tx1"/>
                </a:solidFill>
                <a:latin typeface="Tw Cen MT"/>
              </a:rPr>
              <a:t>Illinois will have a new state agency that will streamline ECEC programs and services. </a:t>
            </a:r>
            <a:endParaRPr lang="en-US">
              <a:solidFill>
                <a:schemeClr val="tx1"/>
              </a:solidFill>
            </a:endParaRPr>
          </a:p>
        </p:txBody>
      </p:sp>
      <p:sp>
        <p:nvSpPr>
          <p:cNvPr id="4" name="Content Placeholder 3">
            <a:extLst>
              <a:ext uri="{FF2B5EF4-FFF2-40B4-BE49-F238E27FC236}">
                <a16:creationId xmlns:a16="http://schemas.microsoft.com/office/drawing/2014/main" id="{5D9B2B62-D3E4-E02C-0717-2C651377F248}"/>
              </a:ext>
            </a:extLst>
          </p:cNvPr>
          <p:cNvSpPr>
            <a:spLocks noGrp="1"/>
          </p:cNvSpPr>
          <p:nvPr>
            <p:ph idx="13"/>
          </p:nvPr>
        </p:nvSpPr>
        <p:spPr/>
        <p:txBody>
          <a:bodyPr vert="horz" lIns="91440" tIns="45720" rIns="91440" bIns="45720" rtlCol="0" anchor="t">
            <a:normAutofit/>
          </a:bodyPr>
          <a:lstStyle/>
          <a:p>
            <a:pPr marL="0" indent="0">
              <a:buNone/>
            </a:pPr>
            <a:r>
              <a:rPr lang="en-US" b="1" dirty="0">
                <a:solidFill>
                  <a:srgbClr val="975CA5"/>
                </a:solidFill>
                <a:latin typeface="Tw Cen MT"/>
              </a:rPr>
              <a:t>Budget</a:t>
            </a:r>
          </a:p>
          <a:p>
            <a:pPr marL="0" indent="0">
              <a:buNone/>
            </a:pPr>
            <a:r>
              <a:rPr lang="en-US" dirty="0">
                <a:solidFill>
                  <a:schemeClr val="tx1"/>
                </a:solidFill>
                <a:latin typeface="Tw Cen MT"/>
              </a:rPr>
              <a:t>Second year of Smart Start that includes increase in funding for ECE programs </a:t>
            </a:r>
            <a:endParaRPr lang="en-US" dirty="0">
              <a:solidFill>
                <a:schemeClr val="tx1"/>
              </a:solidFill>
            </a:endParaRPr>
          </a:p>
        </p:txBody>
      </p:sp>
      <p:sp>
        <p:nvSpPr>
          <p:cNvPr id="5" name="Content Placeholder 4">
            <a:extLst>
              <a:ext uri="{FF2B5EF4-FFF2-40B4-BE49-F238E27FC236}">
                <a16:creationId xmlns:a16="http://schemas.microsoft.com/office/drawing/2014/main" id="{425CD397-F3BC-15FD-D44B-5D90717B553E}"/>
              </a:ext>
            </a:extLst>
          </p:cNvPr>
          <p:cNvSpPr>
            <a:spLocks noGrp="1"/>
          </p:cNvSpPr>
          <p:nvPr>
            <p:ph idx="14"/>
          </p:nvPr>
        </p:nvSpPr>
        <p:spPr/>
        <p:txBody>
          <a:bodyPr vert="horz" lIns="91440" tIns="45720" rIns="91440" bIns="45720" rtlCol="0" anchor="t">
            <a:normAutofit/>
          </a:bodyPr>
          <a:lstStyle/>
          <a:p>
            <a:pPr marL="0" indent="0">
              <a:buNone/>
            </a:pPr>
            <a:r>
              <a:rPr lang="en-US" b="1">
                <a:solidFill>
                  <a:srgbClr val="975CA5"/>
                </a:solidFill>
                <a:latin typeface="Tw Cen MT"/>
              </a:rPr>
              <a:t>Stay engaged</a:t>
            </a:r>
            <a:endParaRPr lang="en-US"/>
          </a:p>
          <a:p>
            <a:pPr marL="0" indent="0">
              <a:buNone/>
            </a:pPr>
            <a:r>
              <a:rPr lang="en-US">
                <a:solidFill>
                  <a:schemeClr val="tx1"/>
                </a:solidFill>
                <a:latin typeface="Tw Cen MT"/>
              </a:rPr>
              <a:t>Opportunities to stay engaged during new agency transition. </a:t>
            </a:r>
            <a:endParaRPr lang="en-US" b="1">
              <a:solidFill>
                <a:schemeClr val="tx1"/>
              </a:solidFill>
              <a:latin typeface="Tw Cen MT"/>
            </a:endParaRPr>
          </a:p>
        </p:txBody>
      </p:sp>
      <p:sp>
        <p:nvSpPr>
          <p:cNvPr id="6" name="Content Placeholder 5">
            <a:extLst>
              <a:ext uri="{FF2B5EF4-FFF2-40B4-BE49-F238E27FC236}">
                <a16:creationId xmlns:a16="http://schemas.microsoft.com/office/drawing/2014/main" id="{D77DCB6F-796C-E8BB-DD88-F5A836C2B288}"/>
              </a:ext>
            </a:extLst>
          </p:cNvPr>
          <p:cNvSpPr>
            <a:spLocks noGrp="1"/>
          </p:cNvSpPr>
          <p:nvPr>
            <p:ph idx="15"/>
          </p:nvPr>
        </p:nvSpPr>
        <p:spPr/>
        <p:txBody>
          <a:bodyPr vert="horz" lIns="91440" tIns="45720" rIns="91440" bIns="45720" rtlCol="0" anchor="t">
            <a:normAutofit/>
          </a:bodyPr>
          <a:lstStyle/>
          <a:p>
            <a:pPr marL="0" indent="0">
              <a:buNone/>
            </a:pPr>
            <a:r>
              <a:rPr lang="en-US" b="1">
                <a:solidFill>
                  <a:srgbClr val="975CA5"/>
                </a:solidFill>
                <a:latin typeface="Tw Cen MT"/>
              </a:rPr>
              <a:t>Get Involved!</a:t>
            </a:r>
          </a:p>
          <a:p>
            <a:pPr marL="571500" indent="-571500">
              <a:buFont typeface="Calibri" pitchFamily="34" charset="0"/>
              <a:buChar char="-"/>
            </a:pPr>
            <a:r>
              <a:rPr lang="en-US">
                <a:solidFill>
                  <a:schemeClr val="tx1"/>
                </a:solidFill>
                <a:latin typeface="Tw Cen MT"/>
              </a:rPr>
              <a:t>Host a site visit</a:t>
            </a:r>
          </a:p>
          <a:p>
            <a:pPr marL="571500" indent="-571500">
              <a:buFont typeface="Calibri" pitchFamily="34" charset="0"/>
              <a:buChar char="-"/>
            </a:pPr>
            <a:r>
              <a:rPr lang="en-US">
                <a:solidFill>
                  <a:schemeClr val="tx1"/>
                </a:solidFill>
                <a:latin typeface="Tw Cen MT"/>
              </a:rPr>
              <a:t>Join WTV coalition </a:t>
            </a:r>
          </a:p>
          <a:p>
            <a:pPr marL="571500" indent="-571500">
              <a:buFont typeface="Calibri" pitchFamily="34" charset="0"/>
              <a:buChar char="-"/>
            </a:pPr>
            <a:r>
              <a:rPr lang="en-US">
                <a:solidFill>
                  <a:schemeClr val="tx1"/>
                </a:solidFill>
                <a:latin typeface="Tw Cen MT"/>
              </a:rPr>
              <a:t>Come to Advocacy Day</a:t>
            </a:r>
            <a:endParaRPr lang="en-US">
              <a:solidFill>
                <a:schemeClr val="tx1"/>
              </a:solidFill>
            </a:endParaRPr>
          </a:p>
        </p:txBody>
      </p:sp>
      <p:sp>
        <p:nvSpPr>
          <p:cNvPr id="10" name="Rectangle 9">
            <a:extLst>
              <a:ext uri="{FF2B5EF4-FFF2-40B4-BE49-F238E27FC236}">
                <a16:creationId xmlns:a16="http://schemas.microsoft.com/office/drawing/2014/main" id="{AE6BC8FA-99AC-1E53-877A-D5AE0C2AD3C5}"/>
              </a:ext>
            </a:extLst>
          </p:cNvPr>
          <p:cNvSpPr/>
          <p:nvPr/>
        </p:nvSpPr>
        <p:spPr>
          <a:xfrm>
            <a:off x="6526271" y="9395916"/>
            <a:ext cx="5561776" cy="739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for a children&amp;#39;s organization&#10;&#10;Description automatically generated">
            <a:extLst>
              <a:ext uri="{FF2B5EF4-FFF2-40B4-BE49-F238E27FC236}">
                <a16:creationId xmlns:a16="http://schemas.microsoft.com/office/drawing/2014/main" id="{1B59D555-6F1F-AC7B-1B45-512084550811}"/>
              </a:ext>
            </a:extLst>
          </p:cNvPr>
          <p:cNvPicPr>
            <a:picLocks noChangeAspect="1"/>
          </p:cNvPicPr>
          <p:nvPr/>
        </p:nvPicPr>
        <p:blipFill>
          <a:blip r:embed="rId4"/>
          <a:stretch>
            <a:fillRect/>
          </a:stretch>
        </p:blipFill>
        <p:spPr>
          <a:xfrm>
            <a:off x="7679359" y="9392816"/>
            <a:ext cx="2913565" cy="889246"/>
          </a:xfrm>
          <a:prstGeom prst="rect">
            <a:avLst/>
          </a:prstGeom>
          <a:ln>
            <a:noFill/>
          </a:ln>
        </p:spPr>
      </p:pic>
    </p:spTree>
    <p:extLst>
      <p:ext uri="{BB962C8B-B14F-4D97-AF65-F5344CB8AC3E}">
        <p14:creationId xmlns:p14="http://schemas.microsoft.com/office/powerpoint/2010/main" val="405029691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3" descr="Shooting star outline">
            <a:extLst>
              <a:ext uri="{FF2B5EF4-FFF2-40B4-BE49-F238E27FC236}">
                <a16:creationId xmlns:a16="http://schemas.microsoft.com/office/drawing/2014/main" id="{623A26DC-80A8-AA45-D071-32D74666BC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60000">
            <a:off x="13931588" y="9460"/>
            <a:ext cx="3106881" cy="3106881"/>
          </a:xfrm>
          <a:prstGeom prst="rect">
            <a:avLst/>
          </a:prstGeom>
        </p:spPr>
      </p:pic>
      <p:sp>
        <p:nvSpPr>
          <p:cNvPr id="11" name="Title 10">
            <a:extLst>
              <a:ext uri="{FF2B5EF4-FFF2-40B4-BE49-F238E27FC236}">
                <a16:creationId xmlns:a16="http://schemas.microsoft.com/office/drawing/2014/main" id="{CC1CB2B5-2436-E9B7-3D0D-D3904B48D765}"/>
              </a:ext>
            </a:extLst>
          </p:cNvPr>
          <p:cNvSpPr>
            <a:spLocks noGrp="1"/>
          </p:cNvSpPr>
          <p:nvPr>
            <p:ph type="title"/>
          </p:nvPr>
        </p:nvSpPr>
        <p:spPr/>
        <p:txBody>
          <a:bodyPr/>
          <a:lstStyle/>
          <a:p>
            <a:r>
              <a:rPr lang="en-US" dirty="0">
                <a:latin typeface="Tw Cen MT"/>
              </a:rPr>
              <a:t>   THANK YOU                         Gracias   </a:t>
            </a:r>
            <a:endParaRPr lang="en-US" dirty="0">
              <a:solidFill>
                <a:srgbClr val="FFCB05"/>
              </a:solidFill>
            </a:endParaRPr>
          </a:p>
        </p:txBody>
      </p:sp>
      <p:sp>
        <p:nvSpPr>
          <p:cNvPr id="7" name="Content Placeholder 6">
            <a:extLst>
              <a:ext uri="{FF2B5EF4-FFF2-40B4-BE49-F238E27FC236}">
                <a16:creationId xmlns:a16="http://schemas.microsoft.com/office/drawing/2014/main" id="{B2B6F518-0D83-2C2C-ED5E-60443D00420B}"/>
              </a:ext>
            </a:extLst>
          </p:cNvPr>
          <p:cNvSpPr>
            <a:spLocks noGrp="1"/>
          </p:cNvSpPr>
          <p:nvPr>
            <p:ph idx="10"/>
          </p:nvPr>
        </p:nvSpPr>
        <p:spPr>
          <a:xfrm>
            <a:off x="8686799" y="3924300"/>
            <a:ext cx="7515841" cy="5585460"/>
          </a:xfrm>
        </p:spPr>
        <p:txBody>
          <a:bodyPr vert="horz" lIns="91440" tIns="45720" rIns="91440" bIns="45720" rtlCol="0" anchor="t">
            <a:normAutofit lnSpcReduction="10000"/>
          </a:bodyPr>
          <a:lstStyle/>
          <a:p>
            <a:r>
              <a:rPr lang="en-US" dirty="0">
                <a:latin typeface="Tw Cen MT"/>
              </a:rPr>
              <a:t>Debido a su Intercesoría:</a:t>
            </a:r>
          </a:p>
          <a:p>
            <a:endParaRPr lang="en-US" dirty="0">
              <a:latin typeface="Tw Cen MT"/>
            </a:endParaRPr>
          </a:p>
          <a:p>
            <a:pPr marL="457200" lvl="0" indent="-457200">
              <a:spcBef>
                <a:spcPts val="0"/>
              </a:spcBef>
              <a:buFont typeface="Arial"/>
              <a:buChar char="•"/>
              <a:defRPr/>
            </a:pPr>
            <a:r>
              <a:rPr lang="es-ES" sz="2800" b="1" dirty="0">
                <a:solidFill>
                  <a:prstClr val="black"/>
                </a:solidFill>
                <a:latin typeface="TW Cen MT"/>
              </a:rPr>
              <a:t>¡263 </a:t>
            </a:r>
            <a:r>
              <a:rPr lang="es-ES" sz="2800" dirty="0">
                <a:solidFill>
                  <a:prstClr val="black"/>
                </a:solidFill>
                <a:latin typeface="TW Cen MT"/>
              </a:rPr>
              <a:t>personas de Illinois tomaron acción y se enviaron</a:t>
            </a:r>
            <a:r>
              <a:rPr lang="es-ES" sz="2800" b="1" dirty="0">
                <a:solidFill>
                  <a:prstClr val="black"/>
                </a:solidFill>
                <a:latin typeface="TW Cen MT"/>
              </a:rPr>
              <a:t> 541 </a:t>
            </a:r>
            <a:r>
              <a:rPr lang="es-ES" sz="2800" dirty="0">
                <a:solidFill>
                  <a:prstClr val="black"/>
                </a:solidFill>
                <a:latin typeface="TW Cen MT"/>
              </a:rPr>
              <a:t>mensajes a los funcionarios electos de la Asamblea General de Illinois!</a:t>
            </a:r>
          </a:p>
          <a:p>
            <a:pPr marL="457200" lvl="0" indent="-457200">
              <a:spcBef>
                <a:spcPts val="0"/>
              </a:spcBef>
              <a:buFont typeface="Arial"/>
              <a:buChar char="•"/>
              <a:defRPr/>
            </a:pPr>
            <a:endParaRPr kumimoji="0" lang="en-US" sz="2800" i="0" u="none" strike="noStrike" kern="1200" cap="none" spc="0" normalizeH="0" baseline="0" noProof="0" dirty="0">
              <a:ln>
                <a:noFill/>
              </a:ln>
              <a:solidFill>
                <a:srgbClr val="000000"/>
              </a:solidFill>
              <a:effectLst/>
              <a:uLnTx/>
              <a:uFillTx/>
              <a:latin typeface="TW Cen MT"/>
              <a:ea typeface="+mn-ea"/>
              <a:cs typeface="+mn-cs"/>
            </a:endParaRPr>
          </a:p>
          <a:p>
            <a:pPr marL="457200" lvl="0" indent="-457200">
              <a:spcBef>
                <a:spcPts val="0"/>
              </a:spcBef>
              <a:buFont typeface="Arial"/>
              <a:buChar char="•"/>
              <a:defRPr/>
            </a:pPr>
            <a:r>
              <a:rPr lang="es-ES" sz="2800" dirty="0">
                <a:solidFill>
                  <a:srgbClr val="000000"/>
                </a:solidFill>
                <a:latin typeface="TW Cen MT"/>
              </a:rPr>
              <a:t>Alrededor de </a:t>
            </a:r>
            <a:r>
              <a:rPr lang="es-ES" sz="2800" b="1" dirty="0">
                <a:solidFill>
                  <a:srgbClr val="000000"/>
                </a:solidFill>
                <a:latin typeface="TW Cen MT"/>
              </a:rPr>
              <a:t>300 </a:t>
            </a:r>
            <a:r>
              <a:rPr lang="es-ES" sz="2800" dirty="0">
                <a:solidFill>
                  <a:srgbClr val="000000"/>
                </a:solidFill>
                <a:latin typeface="TW Cen MT"/>
              </a:rPr>
              <a:t>participantes asistieron al Día de la Abogacía en abril de este año</a:t>
            </a:r>
          </a:p>
          <a:p>
            <a:pPr marL="457200" lvl="0" indent="-457200">
              <a:spcBef>
                <a:spcPts val="0"/>
              </a:spcBef>
              <a:buFont typeface="Arial"/>
              <a:buChar char="•"/>
              <a:defRPr/>
            </a:pPr>
            <a:endParaRPr kumimoji="0" lang="en-US" sz="2800" b="0" i="0" u="none" strike="noStrike" kern="1200" cap="none" spc="0" normalizeH="0" baseline="0" noProof="0" dirty="0">
              <a:ln>
                <a:noFill/>
              </a:ln>
              <a:solidFill>
                <a:srgbClr val="000000"/>
              </a:solidFill>
              <a:effectLst/>
              <a:uLnTx/>
              <a:uFillTx/>
              <a:latin typeface="TW Cen MT"/>
              <a:ea typeface="+mn-ea"/>
              <a:cs typeface="+mn-cs"/>
            </a:endParaRPr>
          </a:p>
          <a:p>
            <a:pPr marL="457200" lvl="0" indent="-457200">
              <a:spcBef>
                <a:spcPts val="0"/>
              </a:spcBef>
              <a:buFont typeface="Arial"/>
              <a:buChar char="•"/>
              <a:defRPr/>
            </a:pPr>
            <a:r>
              <a:rPr lang="es-ES" sz="2800" dirty="0">
                <a:solidFill>
                  <a:srgbClr val="000000"/>
                </a:solidFill>
                <a:latin typeface="TW Cen MT"/>
              </a:rPr>
              <a:t>¡Nuestros mensajes en las redes sociales en Facebook, Instagram y Twitter recibieron más de </a:t>
            </a:r>
            <a:r>
              <a:rPr lang="es-ES" sz="2800" b="1" dirty="0">
                <a:solidFill>
                  <a:srgbClr val="000000"/>
                </a:solidFill>
                <a:latin typeface="TW Cen MT"/>
              </a:rPr>
              <a:t>4,957</a:t>
            </a:r>
            <a:r>
              <a:rPr lang="es-ES" sz="2800" dirty="0">
                <a:solidFill>
                  <a:srgbClr val="000000"/>
                </a:solidFill>
                <a:latin typeface="TW Cen MT"/>
              </a:rPr>
              <a:t> likes, comentarios y fueron compartidos!</a:t>
            </a:r>
            <a:endParaRPr lang="en-US" dirty="0"/>
          </a:p>
        </p:txBody>
      </p:sp>
      <p:sp>
        <p:nvSpPr>
          <p:cNvPr id="12" name="TextBox 11">
            <a:extLst>
              <a:ext uri="{FF2B5EF4-FFF2-40B4-BE49-F238E27FC236}">
                <a16:creationId xmlns:a16="http://schemas.microsoft.com/office/drawing/2014/main" id="{47284E90-7A6D-322D-6D52-FDCF83677A6E}"/>
              </a:ext>
            </a:extLst>
          </p:cNvPr>
          <p:cNvSpPr txBox="1"/>
          <p:nvPr/>
        </p:nvSpPr>
        <p:spPr>
          <a:xfrm>
            <a:off x="419987" y="3919091"/>
            <a:ext cx="751584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W Cen MT"/>
              </a:rPr>
              <a:t>Because of YOUR advocacy:</a:t>
            </a:r>
            <a:endParaRPr lang="en-US" sz="2800" dirty="0">
              <a:latin typeface="TW Cen MT"/>
              <a:ea typeface="Calibri"/>
              <a:cs typeface="Calibri"/>
            </a:endParaRPr>
          </a:p>
          <a:p>
            <a:endParaRPr lang="en-US" sz="2800" dirty="0">
              <a:latin typeface="TW Cen MT"/>
              <a:ea typeface="Calibri"/>
              <a:cs typeface="Calibri"/>
            </a:endParaRPr>
          </a:p>
          <a:p>
            <a:pPr marL="457200" indent="-457200">
              <a:buFont typeface="Arial"/>
              <a:buChar char="•"/>
            </a:pPr>
            <a:r>
              <a:rPr lang="en-US" sz="2800" b="1" dirty="0">
                <a:latin typeface="TW Cen MT"/>
              </a:rPr>
              <a:t>263 </a:t>
            </a:r>
            <a:r>
              <a:rPr lang="en-US" sz="2800" dirty="0">
                <a:latin typeface="TW Cen MT"/>
              </a:rPr>
              <a:t>Illinoisans took action, and </a:t>
            </a:r>
            <a:r>
              <a:rPr lang="en-US" sz="2800" b="1" dirty="0">
                <a:latin typeface="TW Cen MT"/>
              </a:rPr>
              <a:t>541 </a:t>
            </a:r>
            <a:r>
              <a:rPr lang="en-US" sz="2800" dirty="0">
                <a:latin typeface="TW Cen MT"/>
              </a:rPr>
              <a:t>messages were sent to ILGA elected officials!</a:t>
            </a:r>
            <a:endParaRPr lang="en-US" sz="2800" dirty="0">
              <a:solidFill>
                <a:srgbClr val="000000"/>
              </a:solidFill>
              <a:latin typeface="TW Cen MT"/>
            </a:endParaRPr>
          </a:p>
          <a:p>
            <a:pPr marL="457200" indent="-457200">
              <a:buFont typeface="Arial"/>
              <a:buChar char="•"/>
            </a:pPr>
            <a:endParaRPr lang="en-US" sz="2800" dirty="0">
              <a:solidFill>
                <a:srgbClr val="000000"/>
              </a:solidFill>
              <a:latin typeface="TW Cen MT"/>
            </a:endParaRPr>
          </a:p>
          <a:p>
            <a:pPr marL="457200" indent="-457200">
              <a:buFont typeface="Arial"/>
              <a:buChar char="•"/>
            </a:pPr>
            <a:r>
              <a:rPr lang="en-US" sz="2800" dirty="0">
                <a:solidFill>
                  <a:srgbClr val="000000"/>
                </a:solidFill>
                <a:latin typeface="TW Cen MT"/>
              </a:rPr>
              <a:t>Around </a:t>
            </a:r>
            <a:r>
              <a:rPr lang="en-US" sz="2800" b="1" dirty="0">
                <a:solidFill>
                  <a:srgbClr val="000000"/>
                </a:solidFill>
                <a:latin typeface="TW Cen MT"/>
              </a:rPr>
              <a:t>300 </a:t>
            </a:r>
            <a:r>
              <a:rPr lang="en-US" sz="2800" dirty="0">
                <a:solidFill>
                  <a:srgbClr val="000000"/>
                </a:solidFill>
                <a:latin typeface="TW Cen MT"/>
              </a:rPr>
              <a:t>participants attended this year's Advocacy Day in April </a:t>
            </a:r>
          </a:p>
          <a:p>
            <a:pPr marL="457200" indent="-457200">
              <a:buFont typeface="Arial"/>
              <a:buChar char="•"/>
            </a:pPr>
            <a:endParaRPr lang="en-US" sz="2800" dirty="0">
              <a:solidFill>
                <a:srgbClr val="000000"/>
              </a:solidFill>
              <a:latin typeface="TW Cen MT"/>
            </a:endParaRPr>
          </a:p>
          <a:p>
            <a:pPr marL="457200" indent="-457200">
              <a:buFont typeface="Arial"/>
              <a:buChar char="•"/>
            </a:pPr>
            <a:r>
              <a:rPr lang="en-US" sz="2800" dirty="0">
                <a:solidFill>
                  <a:srgbClr val="000000"/>
                </a:solidFill>
                <a:latin typeface="TW Cen MT"/>
              </a:rPr>
              <a:t>Our social media messages across Facebook, Instagram, and Twitter received over </a:t>
            </a:r>
            <a:r>
              <a:rPr lang="en-US" sz="2800" b="1" dirty="0">
                <a:solidFill>
                  <a:srgbClr val="000000"/>
                </a:solidFill>
                <a:latin typeface="TW Cen MT"/>
              </a:rPr>
              <a:t>4,957 </a:t>
            </a:r>
            <a:r>
              <a:rPr lang="en-US" sz="2800" dirty="0">
                <a:solidFill>
                  <a:srgbClr val="000000"/>
                </a:solidFill>
                <a:latin typeface="TW Cen MT"/>
              </a:rPr>
              <a:t>likes, comments, and shares!</a:t>
            </a:r>
            <a:endParaRPr lang="en-US" sz="2800" dirty="0">
              <a:solidFill>
                <a:srgbClr val="000000"/>
              </a:solidFill>
              <a:highlight>
                <a:srgbClr val="FFFF00"/>
              </a:highlight>
              <a:latin typeface="TW Cen MT"/>
            </a:endParaRPr>
          </a:p>
          <a:p>
            <a:endParaRPr lang="en-US" sz="2800" dirty="0">
              <a:solidFill>
                <a:srgbClr val="000000"/>
              </a:solidFill>
              <a:latin typeface="TW Cen MT"/>
              <a:ea typeface="Calibri"/>
              <a:cs typeface="Calibri"/>
            </a:endParaRPr>
          </a:p>
        </p:txBody>
      </p:sp>
      <p:sp>
        <p:nvSpPr>
          <p:cNvPr id="4" name="Rectangle 3">
            <a:extLst>
              <a:ext uri="{FF2B5EF4-FFF2-40B4-BE49-F238E27FC236}">
                <a16:creationId xmlns:a16="http://schemas.microsoft.com/office/drawing/2014/main" id="{43D39E3D-2D73-EA45-2BAC-416572543F57}"/>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hildren&amp;#39;s organization&#10;&#10;Description automatically generated">
            <a:extLst>
              <a:ext uri="{FF2B5EF4-FFF2-40B4-BE49-F238E27FC236}">
                <a16:creationId xmlns:a16="http://schemas.microsoft.com/office/drawing/2014/main" id="{9124081F-A0B3-D568-3FDA-591FAEF62CA2}"/>
              </a:ext>
            </a:extLst>
          </p:cNvPr>
          <p:cNvPicPr>
            <a:picLocks noChangeAspect="1"/>
          </p:cNvPicPr>
          <p:nvPr/>
        </p:nvPicPr>
        <p:blipFill>
          <a:blip r:embed="rId5"/>
          <a:stretch>
            <a:fillRect/>
          </a:stretch>
        </p:blipFill>
        <p:spPr>
          <a:xfrm>
            <a:off x="457676" y="9167679"/>
            <a:ext cx="2705746" cy="941200"/>
          </a:xfrm>
          <a:prstGeom prst="rect">
            <a:avLst/>
          </a:prstGeom>
          <a:ln>
            <a:noFill/>
          </a:ln>
        </p:spPr>
      </p:pic>
    </p:spTree>
    <p:extLst>
      <p:ext uri="{BB962C8B-B14F-4D97-AF65-F5344CB8AC3E}">
        <p14:creationId xmlns:p14="http://schemas.microsoft.com/office/powerpoint/2010/main" val="228302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Logo, company name&#10;&#10;Description automatically generated">
            <a:extLst>
              <a:ext uri="{FF2B5EF4-FFF2-40B4-BE49-F238E27FC236}">
                <a16:creationId xmlns:a16="http://schemas.microsoft.com/office/drawing/2014/main" id="{83AA28C7-CF6B-2DFB-1898-ED8B9730216F}"/>
              </a:ext>
            </a:extLst>
          </p:cNvPr>
          <p:cNvPicPr>
            <a:picLocks noChangeAspect="1"/>
          </p:cNvPicPr>
          <p:nvPr/>
        </p:nvPicPr>
        <p:blipFill>
          <a:blip r:embed="rId3"/>
          <a:stretch>
            <a:fillRect/>
          </a:stretch>
        </p:blipFill>
        <p:spPr>
          <a:xfrm>
            <a:off x="5571916" y="4320381"/>
            <a:ext cx="1805983" cy="1829949"/>
          </a:xfrm>
          <a:prstGeom prst="rect">
            <a:avLst/>
          </a:prstGeom>
          <a:ln>
            <a:noFill/>
          </a:ln>
        </p:spPr>
      </p:pic>
      <p:sp>
        <p:nvSpPr>
          <p:cNvPr id="2" name="Title 1">
            <a:extLst>
              <a:ext uri="{FF2B5EF4-FFF2-40B4-BE49-F238E27FC236}">
                <a16:creationId xmlns:a16="http://schemas.microsoft.com/office/drawing/2014/main" id="{1DEFB8FC-8861-774C-831B-082351090FA2}"/>
              </a:ext>
            </a:extLst>
          </p:cNvPr>
          <p:cNvSpPr>
            <a:spLocks noGrp="1"/>
          </p:cNvSpPr>
          <p:nvPr>
            <p:ph type="title"/>
          </p:nvPr>
        </p:nvSpPr>
        <p:spPr>
          <a:xfrm>
            <a:off x="693476" y="998601"/>
            <a:ext cx="16916400" cy="1918581"/>
          </a:xfrm>
        </p:spPr>
        <p:txBody>
          <a:bodyPr/>
          <a:lstStyle/>
          <a:p>
            <a:r>
              <a:rPr lang="en-US" dirty="0">
                <a:latin typeface="Tw Cen MT"/>
              </a:rPr>
              <a:t>Keep the momentum going! </a:t>
            </a:r>
            <a:br>
              <a:rPr lang="en-US" dirty="0">
                <a:latin typeface="Tw Cen MT"/>
              </a:rPr>
            </a:br>
            <a:r>
              <a:rPr lang="en-US" dirty="0">
                <a:latin typeface="Tw Cen MT"/>
              </a:rPr>
              <a:t>¡Mantenga el Impulso!</a:t>
            </a:r>
            <a:endParaRPr lang="en-US" dirty="0">
              <a:solidFill>
                <a:srgbClr val="FFC000"/>
              </a:solidFill>
            </a:endParaRPr>
          </a:p>
        </p:txBody>
      </p:sp>
      <p:sp>
        <p:nvSpPr>
          <p:cNvPr id="5" name="Rectangle 4">
            <a:extLst>
              <a:ext uri="{FF2B5EF4-FFF2-40B4-BE49-F238E27FC236}">
                <a16:creationId xmlns:a16="http://schemas.microsoft.com/office/drawing/2014/main" id="{C4FB224E-5AF7-1204-2FF4-B810F3800784}"/>
              </a:ext>
            </a:extLst>
          </p:cNvPr>
          <p:cNvSpPr/>
          <p:nvPr/>
        </p:nvSpPr>
        <p:spPr>
          <a:xfrm>
            <a:off x="889906" y="3575616"/>
            <a:ext cx="6636882" cy="654843"/>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Continue to Take Action!</a:t>
            </a:r>
          </a:p>
        </p:txBody>
      </p:sp>
      <p:sp>
        <p:nvSpPr>
          <p:cNvPr id="4" name="Content Placeholder 2">
            <a:extLst>
              <a:ext uri="{FF2B5EF4-FFF2-40B4-BE49-F238E27FC236}">
                <a16:creationId xmlns:a16="http://schemas.microsoft.com/office/drawing/2014/main" id="{05E9DB38-161D-09BB-1EFE-A97EF0285F62}"/>
              </a:ext>
            </a:extLst>
          </p:cNvPr>
          <p:cNvSpPr>
            <a:spLocks noGrp="1"/>
          </p:cNvSpPr>
          <p:nvPr/>
        </p:nvSpPr>
        <p:spPr>
          <a:xfrm>
            <a:off x="1013727" y="4327984"/>
            <a:ext cx="5923184" cy="502919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chemeClr val="tx1"/>
              </a:solidFill>
            </a:endParaRPr>
          </a:p>
          <a:p>
            <a:r>
              <a:rPr lang="en-US" sz="2400" dirty="0">
                <a:solidFill>
                  <a:schemeClr val="tx1"/>
                </a:solidFill>
                <a:latin typeface="Tw Cen MT"/>
              </a:rPr>
              <a:t>Join the We, the Village Coalition! </a:t>
            </a:r>
            <a:endParaRPr lang="en-US" sz="2000" dirty="0">
              <a:solidFill>
                <a:schemeClr val="tx1"/>
              </a:solidFill>
            </a:endParaRPr>
          </a:p>
          <a:p>
            <a:pPr marL="0" indent="0">
              <a:buNone/>
            </a:pPr>
            <a:r>
              <a:rPr lang="en-US" sz="2000" dirty="0">
                <a:solidFill>
                  <a:schemeClr val="tx1"/>
                </a:solidFill>
                <a:latin typeface="Tw Cen MT"/>
              </a:rPr>
              <a:t>     RightToCareIL.com</a:t>
            </a:r>
            <a:endParaRPr lang="en-US" sz="2000" dirty="0">
              <a:solidFill>
                <a:schemeClr val="tx1"/>
              </a:solidFill>
            </a:endParaRPr>
          </a:p>
          <a:p>
            <a:pPr marL="0" indent="0">
              <a:buNone/>
            </a:pPr>
            <a:endParaRPr lang="en-US" sz="2400" dirty="0">
              <a:solidFill>
                <a:schemeClr val="tx1"/>
              </a:solidFill>
              <a:latin typeface="Tw Cen MT"/>
            </a:endParaRPr>
          </a:p>
          <a:p>
            <a:r>
              <a:rPr lang="en-US" sz="2400" dirty="0">
                <a:solidFill>
                  <a:schemeClr val="tx1"/>
                </a:solidFill>
                <a:latin typeface="Tw Cen MT"/>
              </a:rPr>
              <a:t>Sign up for IAFC Policy Updates: </a:t>
            </a:r>
            <a:r>
              <a:rPr lang="en-US" sz="2400" dirty="0">
                <a:solidFill>
                  <a:schemeClr val="tx1"/>
                </a:solidFill>
                <a:latin typeface="Tw Cen MT"/>
                <a:hlinkClick r:id="rId4">
                  <a:extLst>
                    <a:ext uri="{A12FA001-AC4F-418D-AE19-62706E023703}">
                      <ahyp:hlinkClr xmlns:ahyp="http://schemas.microsoft.com/office/drawing/2018/hyperlinkcolor" val="tx"/>
                    </a:ext>
                  </a:extLst>
                </a:hlinkClick>
              </a:rPr>
              <a:t>Sign up</a:t>
            </a:r>
            <a:endParaRPr lang="en-US" sz="2400" dirty="0">
              <a:solidFill>
                <a:schemeClr val="tx1"/>
              </a:solidFill>
              <a:latin typeface="Tw Cen MT"/>
            </a:endParaRPr>
          </a:p>
          <a:p>
            <a:pPr marL="0" indent="0">
              <a:buNone/>
            </a:pPr>
            <a:endParaRPr lang="en-US" sz="2400" dirty="0">
              <a:solidFill>
                <a:schemeClr val="tx1"/>
              </a:solidFill>
              <a:latin typeface="Tw Cen MT"/>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pPr marL="0" indent="0">
              <a:buNone/>
            </a:pP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pPr lvl="1"/>
            <a:endParaRPr lang="en-US" sz="2000" dirty="0">
              <a:solidFill>
                <a:schemeClr val="tx1"/>
              </a:solidFill>
            </a:endParaRPr>
          </a:p>
          <a:p>
            <a:pPr marL="285750">
              <a:spcBef>
                <a:spcPts val="0"/>
              </a:spcBef>
              <a:buFont typeface="Arial,Sans-Serif" pitchFamily="34" charset="0"/>
              <a:buChar char="•"/>
            </a:pPr>
            <a:endParaRPr lang="en-US" sz="2000" b="1" dirty="0">
              <a:solidFill>
                <a:schemeClr val="tx1"/>
              </a:solidFill>
            </a:endParaRPr>
          </a:p>
        </p:txBody>
      </p:sp>
      <p:sp>
        <p:nvSpPr>
          <p:cNvPr id="7" name="Rectangle 6">
            <a:extLst>
              <a:ext uri="{FF2B5EF4-FFF2-40B4-BE49-F238E27FC236}">
                <a16:creationId xmlns:a16="http://schemas.microsoft.com/office/drawing/2014/main" id="{46FA0F09-9270-7ABC-CDEB-440FE6F40434}"/>
              </a:ext>
            </a:extLst>
          </p:cNvPr>
          <p:cNvSpPr/>
          <p:nvPr/>
        </p:nvSpPr>
        <p:spPr>
          <a:xfrm>
            <a:off x="34386" y="9217132"/>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A22B5D-DDE7-A4DF-9E5F-5B08862D8EE0}"/>
              </a:ext>
            </a:extLst>
          </p:cNvPr>
          <p:cNvSpPr/>
          <p:nvPr/>
        </p:nvSpPr>
        <p:spPr>
          <a:xfrm>
            <a:off x="9151676" y="3534542"/>
            <a:ext cx="6882222" cy="654843"/>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¡Continúe Tomando acción!</a:t>
            </a:r>
          </a:p>
        </p:txBody>
      </p:sp>
      <p:sp>
        <p:nvSpPr>
          <p:cNvPr id="10" name="Content Placeholder 2">
            <a:extLst>
              <a:ext uri="{FF2B5EF4-FFF2-40B4-BE49-F238E27FC236}">
                <a16:creationId xmlns:a16="http://schemas.microsoft.com/office/drawing/2014/main" id="{B4197CE6-4B9E-A9B5-BD80-C0051B182C10}"/>
              </a:ext>
            </a:extLst>
          </p:cNvPr>
          <p:cNvSpPr>
            <a:spLocks noGrp="1"/>
          </p:cNvSpPr>
          <p:nvPr/>
        </p:nvSpPr>
        <p:spPr>
          <a:xfrm>
            <a:off x="9588227" y="4720966"/>
            <a:ext cx="6184427" cy="27533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solidFill>
                <a:latin typeface="Tw Cen MT"/>
              </a:rPr>
              <a:t>Únase a la coalición  de We, the Village! </a:t>
            </a:r>
          </a:p>
          <a:p>
            <a:pPr marL="0" indent="0">
              <a:buNone/>
            </a:pPr>
            <a:r>
              <a:rPr lang="en-US" sz="2400" dirty="0">
                <a:solidFill>
                  <a:schemeClr val="tx1"/>
                </a:solidFill>
                <a:latin typeface="Tw Cen MT"/>
              </a:rPr>
              <a:t>    </a:t>
            </a:r>
            <a:r>
              <a:rPr lang="en-US" sz="2000" dirty="0">
                <a:solidFill>
                  <a:schemeClr val="tx1"/>
                </a:solidFill>
                <a:latin typeface="Tw Cen MT"/>
              </a:rPr>
              <a:t>RightToCareIL.com</a:t>
            </a:r>
            <a:endParaRPr lang="en-US" sz="2000" dirty="0">
              <a:solidFill>
                <a:schemeClr val="tx1"/>
              </a:solidFill>
            </a:endParaRPr>
          </a:p>
          <a:p>
            <a:pPr marL="0" indent="0">
              <a:buNone/>
            </a:pPr>
            <a:endParaRPr lang="en-US" sz="2000" dirty="0">
              <a:solidFill>
                <a:schemeClr val="tx1"/>
              </a:solidFill>
            </a:endParaRPr>
          </a:p>
          <a:p>
            <a:r>
              <a:rPr lang="es-ES" sz="2400" dirty="0">
                <a:solidFill>
                  <a:schemeClr val="tx1"/>
                </a:solidFill>
                <a:latin typeface="Tw Cen MT"/>
              </a:rPr>
              <a:t>Regístrese para recibir actualizaciones de políticas de IAFC</a:t>
            </a:r>
            <a:r>
              <a:rPr lang="en-US" sz="2400" dirty="0">
                <a:solidFill>
                  <a:schemeClr val="tx1"/>
                </a:solidFill>
                <a:latin typeface="Tw Cen MT"/>
              </a:rPr>
              <a:t>: </a:t>
            </a:r>
            <a:r>
              <a:rPr lang="en-US" sz="2400" dirty="0" err="1">
                <a:solidFill>
                  <a:schemeClr val="tx1"/>
                </a:solidFill>
                <a:latin typeface="Tw Cen MT"/>
                <a:hlinkClick r:id="rId4">
                  <a:extLst>
                    <a:ext uri="{A12FA001-AC4F-418D-AE19-62706E023703}">
                      <ahyp:hlinkClr xmlns:ahyp="http://schemas.microsoft.com/office/drawing/2018/hyperlinkcolor" val="tx"/>
                    </a:ext>
                  </a:extLst>
                </a:hlinkClick>
              </a:rPr>
              <a:t>Regístrese</a:t>
            </a:r>
            <a:endParaRPr lang="en-US" sz="2400" dirty="0">
              <a:solidFill>
                <a:schemeClr val="tx1"/>
              </a:solidFill>
              <a:latin typeface="Tw Cen MT"/>
            </a:endParaRPr>
          </a:p>
          <a:p>
            <a:pPr marL="0" indent="0">
              <a:buNone/>
            </a:pPr>
            <a:endParaRPr lang="en-US" sz="2400" dirty="0">
              <a:solidFill>
                <a:schemeClr val="tx1"/>
              </a:solidFill>
              <a:latin typeface="Tw Cen MT"/>
            </a:endParaRPr>
          </a:p>
          <a:p>
            <a:endParaRPr lang="en-US" sz="2400" dirty="0">
              <a:solidFill>
                <a:schemeClr val="tx1"/>
              </a:solidFill>
              <a:latin typeface="Tw Cen MT"/>
              <a:cs typeface="Arial"/>
            </a:endParaRPr>
          </a:p>
          <a:p>
            <a:endParaRPr lang="en-US" sz="2400" dirty="0">
              <a:solidFill>
                <a:schemeClr val="tx1"/>
              </a:solidFill>
              <a:cs typeface="Arial"/>
            </a:endParaRPr>
          </a:p>
          <a:p>
            <a:endParaRPr lang="en-US" sz="2400" dirty="0">
              <a:solidFill>
                <a:schemeClr val="tx1"/>
              </a:solidFill>
            </a:endParaRPr>
          </a:p>
          <a:p>
            <a:pPr marL="0" indent="0">
              <a:buNone/>
            </a:pP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pPr lvl="1"/>
            <a:endParaRPr lang="en-US" sz="2000" dirty="0">
              <a:solidFill>
                <a:schemeClr val="tx1"/>
              </a:solidFill>
            </a:endParaRPr>
          </a:p>
          <a:p>
            <a:pPr marL="285750">
              <a:spcBef>
                <a:spcPts val="0"/>
              </a:spcBef>
              <a:buFont typeface="Arial,Sans-Serif" pitchFamily="34" charset="0"/>
              <a:buChar char="•"/>
            </a:pPr>
            <a:endParaRPr lang="en-US" sz="2000" b="1" dirty="0">
              <a:solidFill>
                <a:schemeClr val="tx1"/>
              </a:solidFill>
            </a:endParaRPr>
          </a:p>
        </p:txBody>
      </p:sp>
      <p:pic>
        <p:nvPicPr>
          <p:cNvPr id="3" name="Picture 9" descr="Logo, company name&#10;&#10;Description automatically generated">
            <a:extLst>
              <a:ext uri="{FF2B5EF4-FFF2-40B4-BE49-F238E27FC236}">
                <a16:creationId xmlns:a16="http://schemas.microsoft.com/office/drawing/2014/main" id="{AC7ED7CB-CD65-27ED-1C91-1729953E9178}"/>
              </a:ext>
            </a:extLst>
          </p:cNvPr>
          <p:cNvPicPr>
            <a:picLocks noChangeAspect="1"/>
          </p:cNvPicPr>
          <p:nvPr/>
        </p:nvPicPr>
        <p:blipFill>
          <a:blip r:embed="rId3"/>
          <a:stretch>
            <a:fillRect/>
          </a:stretch>
        </p:blipFill>
        <p:spPr>
          <a:xfrm>
            <a:off x="15130906" y="4327984"/>
            <a:ext cx="1805983" cy="1829949"/>
          </a:xfrm>
          <a:prstGeom prst="rect">
            <a:avLst/>
          </a:prstGeom>
          <a:ln>
            <a:noFill/>
          </a:ln>
        </p:spPr>
      </p:pic>
    </p:spTree>
    <p:extLst>
      <p:ext uri="{BB962C8B-B14F-4D97-AF65-F5344CB8AC3E}">
        <p14:creationId xmlns:p14="http://schemas.microsoft.com/office/powerpoint/2010/main" val="1487434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FF52-2099-A07D-5B41-D24104C7B578}"/>
              </a:ext>
            </a:extLst>
          </p:cNvPr>
          <p:cNvSpPr>
            <a:spLocks noGrp="1"/>
          </p:cNvSpPr>
          <p:nvPr>
            <p:ph type="title"/>
          </p:nvPr>
        </p:nvSpPr>
        <p:spPr/>
        <p:txBody>
          <a:bodyPr/>
          <a:lstStyle/>
          <a:p>
            <a:r>
              <a:rPr lang="en-US" sz="5400" dirty="0">
                <a:latin typeface="Tw Cen MT"/>
              </a:rPr>
              <a:t>Stay In Touch!/Manténgase en Contacto </a:t>
            </a:r>
            <a:endParaRPr lang="en-US" sz="5400" dirty="0">
              <a:solidFill>
                <a:srgbClr val="FFC000"/>
              </a:solidFill>
            </a:endParaRPr>
          </a:p>
        </p:txBody>
      </p:sp>
      <p:sp>
        <p:nvSpPr>
          <p:cNvPr id="3" name="Content Placeholder 2">
            <a:extLst>
              <a:ext uri="{FF2B5EF4-FFF2-40B4-BE49-F238E27FC236}">
                <a16:creationId xmlns:a16="http://schemas.microsoft.com/office/drawing/2014/main" id="{C2534979-B531-9D06-91BD-7E1C574A463E}"/>
              </a:ext>
            </a:extLst>
          </p:cNvPr>
          <p:cNvSpPr>
            <a:spLocks noGrp="1"/>
          </p:cNvSpPr>
          <p:nvPr>
            <p:ph sz="half" idx="2"/>
          </p:nvPr>
        </p:nvSpPr>
        <p:spPr/>
        <p:txBody>
          <a:bodyPr vert="horz" lIns="91440" tIns="45720" rIns="91440" bIns="45720" rtlCol="0" anchor="t">
            <a:normAutofit/>
          </a:bodyPr>
          <a:lstStyle/>
          <a:p>
            <a:pPr marL="0" indent="0" algn="ctr">
              <a:buNone/>
            </a:pPr>
            <a:endParaRPr lang="en-US" sz="3200" b="1" dirty="0">
              <a:latin typeface="Tw Cen MT"/>
            </a:endParaRPr>
          </a:p>
          <a:p>
            <a:pPr marL="0" indent="0" algn="ctr">
              <a:buNone/>
            </a:pPr>
            <a:r>
              <a:rPr lang="en-US" sz="3200" b="1" dirty="0">
                <a:latin typeface="TW Cen MT"/>
              </a:rPr>
              <a:t>Angela </a:t>
            </a:r>
            <a:r>
              <a:rPr lang="en-US" sz="3200" b="1" dirty="0" err="1">
                <a:latin typeface="TW Cen MT"/>
              </a:rPr>
              <a:t>Farwig</a:t>
            </a:r>
            <a:endParaRPr lang="en-US" sz="3200" b="1" dirty="0">
              <a:latin typeface="TW Cen MT"/>
            </a:endParaRPr>
          </a:p>
          <a:p>
            <a:pPr marL="0" indent="0" algn="ctr">
              <a:buNone/>
            </a:pPr>
            <a:r>
              <a:rPr lang="en-US" sz="3200" dirty="0">
                <a:latin typeface="TW Cen MT"/>
                <a:cs typeface="Segoe UI"/>
              </a:rPr>
              <a:t>VP of Public Policy, Advocacy &amp; Research</a:t>
            </a:r>
            <a:endParaRPr lang="en-US" dirty="0">
              <a:latin typeface="TW Cen MT"/>
            </a:endParaRPr>
          </a:p>
          <a:p>
            <a:pPr marL="0" indent="0" algn="ctr">
              <a:buNone/>
            </a:pPr>
            <a:r>
              <a:rPr lang="en-US" sz="3200" dirty="0">
                <a:solidFill>
                  <a:srgbClr val="000000"/>
                </a:solidFill>
                <a:latin typeface="TW Cen MT"/>
                <a:cs typeface="Segoe UI"/>
                <a:hlinkClick r:id="rId3"/>
              </a:rPr>
              <a:t>Angela.Farwig@actforchildren.org</a:t>
            </a:r>
            <a:r>
              <a:rPr lang="en-US" sz="3200" dirty="0">
                <a:solidFill>
                  <a:srgbClr val="000000"/>
                </a:solidFill>
                <a:latin typeface="TW Cen MT"/>
                <a:cs typeface="Segoe UI"/>
              </a:rPr>
              <a:t>  </a:t>
            </a:r>
            <a:endParaRPr lang="en-US" dirty="0">
              <a:latin typeface="TW Cen MT"/>
            </a:endParaRPr>
          </a:p>
          <a:p>
            <a:pPr marL="0" indent="0" algn="ctr">
              <a:buNone/>
            </a:pPr>
            <a:r>
              <a:rPr lang="en-US" sz="3200" b="1" dirty="0">
                <a:latin typeface="TW Cen MT"/>
              </a:rPr>
              <a:t>Michael Kim</a:t>
            </a:r>
            <a:endParaRPr lang="en-US" dirty="0">
              <a:latin typeface="TW Cen MT"/>
            </a:endParaRPr>
          </a:p>
          <a:p>
            <a:pPr marL="0" indent="0" algn="ctr">
              <a:buNone/>
            </a:pPr>
            <a:r>
              <a:rPr lang="en-US" sz="3200" dirty="0">
                <a:latin typeface="TW Cen MT"/>
              </a:rPr>
              <a:t>Director of Public Policy</a:t>
            </a:r>
          </a:p>
          <a:p>
            <a:pPr marL="0" indent="0" algn="ctr">
              <a:buNone/>
            </a:pPr>
            <a:r>
              <a:rPr lang="en-US" sz="3200" dirty="0">
                <a:latin typeface="TW Cen MT"/>
                <a:hlinkClick r:id="rId4"/>
              </a:rPr>
              <a:t>Michael.Kim@actforchildren.org</a:t>
            </a:r>
            <a:endParaRPr lang="en-US" sz="3200" dirty="0">
              <a:latin typeface="TW Cen MT"/>
            </a:endParaRPr>
          </a:p>
          <a:p>
            <a:pPr marL="0" indent="0" algn="ctr">
              <a:buNone/>
            </a:pPr>
            <a:r>
              <a:rPr lang="en-US" sz="3200" b="1" dirty="0" err="1">
                <a:latin typeface="TW Cen MT"/>
              </a:rPr>
              <a:t>Joselle</a:t>
            </a:r>
            <a:r>
              <a:rPr lang="en-US" sz="3200" b="1" dirty="0">
                <a:latin typeface="TW Cen MT"/>
              </a:rPr>
              <a:t> (Josie) Escobar</a:t>
            </a:r>
          </a:p>
          <a:p>
            <a:pPr marL="0" indent="0" algn="ctr">
              <a:buNone/>
            </a:pPr>
            <a:r>
              <a:rPr lang="en-US" sz="3200" dirty="0">
                <a:latin typeface="TW Cen MT"/>
              </a:rPr>
              <a:t>Policy Associate</a:t>
            </a:r>
          </a:p>
          <a:p>
            <a:pPr marL="0" indent="0" algn="ctr">
              <a:buNone/>
            </a:pPr>
            <a:r>
              <a:rPr lang="en-US" sz="3200" dirty="0">
                <a:latin typeface="TW Cen MT"/>
                <a:hlinkClick r:id="rId5"/>
              </a:rPr>
              <a:t>Joselle.escobar@actforchildren.org</a:t>
            </a:r>
            <a:r>
              <a:rPr lang="en-US" sz="3200" dirty="0">
                <a:latin typeface="TW Cen MT"/>
              </a:rPr>
              <a:t> </a:t>
            </a:r>
          </a:p>
        </p:txBody>
      </p:sp>
      <p:sp>
        <p:nvSpPr>
          <p:cNvPr id="5" name="Rectangle 4">
            <a:extLst>
              <a:ext uri="{FF2B5EF4-FFF2-40B4-BE49-F238E27FC236}">
                <a16:creationId xmlns:a16="http://schemas.microsoft.com/office/drawing/2014/main" id="{246B73FC-BFD9-348B-77AC-30670CCE35F9}"/>
              </a:ext>
            </a:extLst>
          </p:cNvPr>
          <p:cNvSpPr/>
          <p:nvPr/>
        </p:nvSpPr>
        <p:spPr>
          <a:xfrm>
            <a:off x="129636" y="9369532"/>
            <a:ext cx="5573900" cy="701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for a children&amp;#39;s organization&#10;&#10;Description automatically generated">
            <a:extLst>
              <a:ext uri="{FF2B5EF4-FFF2-40B4-BE49-F238E27FC236}">
                <a16:creationId xmlns:a16="http://schemas.microsoft.com/office/drawing/2014/main" id="{290DFB8E-A838-7F80-9D07-A740354C02D9}"/>
              </a:ext>
            </a:extLst>
          </p:cNvPr>
          <p:cNvPicPr>
            <a:picLocks noChangeAspect="1"/>
          </p:cNvPicPr>
          <p:nvPr/>
        </p:nvPicPr>
        <p:blipFill>
          <a:blip r:embed="rId6"/>
          <a:stretch>
            <a:fillRect/>
          </a:stretch>
        </p:blipFill>
        <p:spPr>
          <a:xfrm>
            <a:off x="544267" y="8561543"/>
            <a:ext cx="4558791" cy="1547336"/>
          </a:xfrm>
          <a:prstGeom prst="rect">
            <a:avLst/>
          </a:prstGeom>
          <a:ln>
            <a:noFill/>
          </a:ln>
        </p:spPr>
      </p:pic>
    </p:spTree>
    <p:extLst>
      <p:ext uri="{BB962C8B-B14F-4D97-AF65-F5344CB8AC3E}">
        <p14:creationId xmlns:p14="http://schemas.microsoft.com/office/powerpoint/2010/main" val="345628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5069" y="1907551"/>
            <a:ext cx="18295229" cy="949252"/>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400" b="1" dirty="0">
                <a:solidFill>
                  <a:srgbClr val="975CA5"/>
                </a:solidFill>
                <a:latin typeface="TW Cen MT"/>
                <a:cs typeface="Calibri"/>
              </a:rPr>
              <a:t>Early Childhood in FY2025/Primera Infancia en el Año Fiscal 2025</a:t>
            </a:r>
          </a:p>
        </p:txBody>
      </p:sp>
      <p:sp>
        <p:nvSpPr>
          <p:cNvPr id="7" name="TextBox 6">
            <a:extLst>
              <a:ext uri="{FF2B5EF4-FFF2-40B4-BE49-F238E27FC236}">
                <a16:creationId xmlns:a16="http://schemas.microsoft.com/office/drawing/2014/main" id="{64190EFA-AAFC-68F8-218D-AFA59D06BC75}"/>
              </a:ext>
            </a:extLst>
          </p:cNvPr>
          <p:cNvSpPr txBox="1"/>
          <p:nvPr/>
        </p:nvSpPr>
        <p:spPr>
          <a:xfrm>
            <a:off x="461962" y="4450555"/>
            <a:ext cx="80176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latin typeface="TW Cen MT"/>
            </a:endParaRPr>
          </a:p>
          <a:p>
            <a:endParaRPr lang="en-US"/>
          </a:p>
          <a:p>
            <a:endParaRPr lang="en-US">
              <a:cs typeface="Calibri"/>
            </a:endParaRPr>
          </a:p>
        </p:txBody>
      </p:sp>
      <p:sp>
        <p:nvSpPr>
          <p:cNvPr id="10" name="TextBox 9">
            <a:extLst>
              <a:ext uri="{FF2B5EF4-FFF2-40B4-BE49-F238E27FC236}">
                <a16:creationId xmlns:a16="http://schemas.microsoft.com/office/drawing/2014/main" id="{118BE4E0-1930-4DDE-45BB-7D1004F4808C}"/>
              </a:ext>
            </a:extLst>
          </p:cNvPr>
          <p:cNvSpPr txBox="1"/>
          <p:nvPr/>
        </p:nvSpPr>
        <p:spPr>
          <a:xfrm>
            <a:off x="2010613" y="3423870"/>
            <a:ext cx="51249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pPr>
            <a:r>
              <a:rPr lang="en-US" sz="2800" b="1">
                <a:highlight>
                  <a:srgbClr val="FFFF00"/>
                </a:highlight>
                <a:latin typeface="TW Cen MT"/>
              </a:rPr>
              <a:t>Total State Budget: $53.1 billion</a:t>
            </a:r>
            <a:endParaRPr lang="en-US" sz="2800" b="1">
              <a:highlight>
                <a:srgbClr val="FFFF00"/>
              </a:highlight>
              <a:latin typeface="TW Cen MT"/>
              <a:ea typeface="Calibri"/>
              <a:cs typeface="Calibri"/>
            </a:endParaRPr>
          </a:p>
        </p:txBody>
      </p:sp>
      <p:graphicFrame>
        <p:nvGraphicFramePr>
          <p:cNvPr id="11" name="Table 11">
            <a:extLst>
              <a:ext uri="{FF2B5EF4-FFF2-40B4-BE49-F238E27FC236}">
                <a16:creationId xmlns:a16="http://schemas.microsoft.com/office/drawing/2014/main" id="{C652255D-64D1-065A-81BA-13D46E636212}"/>
              </a:ext>
            </a:extLst>
          </p:cNvPr>
          <p:cNvGraphicFramePr>
            <a:graphicFrameLocks noGrp="1"/>
          </p:cNvGraphicFramePr>
          <p:nvPr>
            <p:extLst>
              <p:ext uri="{D42A27DB-BD31-4B8C-83A1-F6EECF244321}">
                <p14:modId xmlns:p14="http://schemas.microsoft.com/office/powerpoint/2010/main" val="4131261673"/>
              </p:ext>
            </p:extLst>
          </p:nvPr>
        </p:nvGraphicFramePr>
        <p:xfrm>
          <a:off x="760076" y="4268611"/>
          <a:ext cx="7731145" cy="2932524"/>
        </p:xfrm>
        <a:graphic>
          <a:graphicData uri="http://schemas.openxmlformats.org/drawingml/2006/table">
            <a:tbl>
              <a:tblPr firstRow="1" bandRow="1">
                <a:tableStyleId>{5C22544A-7EE6-4342-B048-85BDC9FD1C3A}</a:tableStyleId>
              </a:tblPr>
              <a:tblGrid>
                <a:gridCol w="3250162">
                  <a:extLst>
                    <a:ext uri="{9D8B030D-6E8A-4147-A177-3AD203B41FA5}">
                      <a16:colId xmlns:a16="http://schemas.microsoft.com/office/drawing/2014/main" val="3838517819"/>
                    </a:ext>
                  </a:extLst>
                </a:gridCol>
                <a:gridCol w="4480983">
                  <a:extLst>
                    <a:ext uri="{9D8B030D-6E8A-4147-A177-3AD203B41FA5}">
                      <a16:colId xmlns:a16="http://schemas.microsoft.com/office/drawing/2014/main" val="2084550797"/>
                    </a:ext>
                  </a:extLst>
                </a:gridCol>
              </a:tblGrid>
              <a:tr h="978678">
                <a:tc gridSpan="2">
                  <a:txBody>
                    <a:bodyPr/>
                    <a:lstStyle/>
                    <a:p>
                      <a:pPr algn="ctr"/>
                      <a:r>
                        <a:rPr lang="en-US" sz="2400">
                          <a:latin typeface="TW Cen MT"/>
                        </a:rPr>
                        <a:t>Early Care and Education Budget Overview</a:t>
                      </a:r>
                    </a:p>
                  </a:txBody>
                  <a:tcPr anchor="ctr">
                    <a:solidFill>
                      <a:srgbClr val="975CA5"/>
                    </a:solidFill>
                  </a:tcPr>
                </a:tc>
                <a:tc hMerge="1">
                  <a:txBody>
                    <a:bodyPr/>
                    <a:lstStyle/>
                    <a:p>
                      <a:endParaRPr lang="en-US"/>
                    </a:p>
                  </a:txBody>
                  <a:tcPr/>
                </a:tc>
                <a:extLst>
                  <a:ext uri="{0D108BD9-81ED-4DB2-BD59-A6C34878D82A}">
                    <a16:rowId xmlns:a16="http://schemas.microsoft.com/office/drawing/2014/main" val="2224453073"/>
                  </a:ext>
                </a:extLst>
              </a:tr>
              <a:tr h="1021772">
                <a:tc>
                  <a:txBody>
                    <a:bodyPr/>
                    <a:lstStyle/>
                    <a:p>
                      <a:pPr>
                        <a:lnSpc>
                          <a:spcPct val="150000"/>
                        </a:lnSpc>
                      </a:pPr>
                      <a:r>
                        <a:rPr lang="en-US" sz="2400">
                          <a:latin typeface="TW Cen MT"/>
                        </a:rPr>
                        <a:t>Our Advocacy Ask</a:t>
                      </a:r>
                    </a:p>
                  </a:txBody>
                  <a:tcPr>
                    <a:solidFill>
                      <a:schemeClr val="accent4">
                        <a:lumMod val="20000"/>
                        <a:lumOff val="80000"/>
                      </a:schemeClr>
                    </a:solidFill>
                  </a:tcPr>
                </a:tc>
                <a:tc>
                  <a:txBody>
                    <a:bodyPr/>
                    <a:lstStyle/>
                    <a:p>
                      <a:pPr>
                        <a:lnSpc>
                          <a:spcPct val="150000"/>
                        </a:lnSpc>
                      </a:pPr>
                      <a:r>
                        <a:rPr lang="en-US" sz="2400">
                          <a:latin typeface="TW Cen MT"/>
                        </a:rPr>
                        <a:t>$291.7 million (20.4% increase)</a:t>
                      </a:r>
                    </a:p>
                  </a:txBody>
                  <a:tcPr>
                    <a:solidFill>
                      <a:schemeClr val="accent4">
                        <a:lumMod val="20000"/>
                        <a:lumOff val="80000"/>
                      </a:schemeClr>
                    </a:solidFill>
                  </a:tcPr>
                </a:tc>
                <a:extLst>
                  <a:ext uri="{0D108BD9-81ED-4DB2-BD59-A6C34878D82A}">
                    <a16:rowId xmlns:a16="http://schemas.microsoft.com/office/drawing/2014/main" val="1260107941"/>
                  </a:ext>
                </a:extLst>
              </a:tr>
              <a:tr h="932074">
                <a:tc>
                  <a:txBody>
                    <a:bodyPr/>
                    <a:lstStyle/>
                    <a:p>
                      <a:pPr>
                        <a:lnSpc>
                          <a:spcPct val="150000"/>
                        </a:lnSpc>
                      </a:pPr>
                      <a:r>
                        <a:rPr lang="en-US" sz="2400">
                          <a:latin typeface="TW Cen MT"/>
                        </a:rPr>
                        <a:t>Budget Approved</a:t>
                      </a:r>
                    </a:p>
                  </a:txBody>
                  <a:tcPr>
                    <a:solidFill>
                      <a:schemeClr val="accent4">
                        <a:lumMod val="40000"/>
                        <a:lumOff val="60000"/>
                      </a:schemeClr>
                    </a:solidFill>
                  </a:tcPr>
                </a:tc>
                <a:tc>
                  <a:txBody>
                    <a:bodyPr/>
                    <a:lstStyle/>
                    <a:p>
                      <a:pPr>
                        <a:lnSpc>
                          <a:spcPct val="150000"/>
                        </a:lnSpc>
                      </a:pPr>
                      <a:r>
                        <a:rPr lang="en-US" sz="2400">
                          <a:latin typeface="TW Cen MT"/>
                        </a:rPr>
                        <a:t>$258.7 million (~18.1% increase)</a:t>
                      </a:r>
                      <a:endParaRPr lang="en-US" sz="2000">
                        <a:latin typeface="TW Cen MT"/>
                      </a:endParaRPr>
                    </a:p>
                  </a:txBody>
                  <a:tcPr>
                    <a:solidFill>
                      <a:schemeClr val="accent4">
                        <a:lumMod val="40000"/>
                        <a:lumOff val="60000"/>
                      </a:schemeClr>
                    </a:solidFill>
                  </a:tcPr>
                </a:tc>
                <a:extLst>
                  <a:ext uri="{0D108BD9-81ED-4DB2-BD59-A6C34878D82A}">
                    <a16:rowId xmlns:a16="http://schemas.microsoft.com/office/drawing/2014/main" val="743352528"/>
                  </a:ext>
                </a:extLst>
              </a:tr>
            </a:tbl>
          </a:graphicData>
        </a:graphic>
      </p:graphicFrame>
      <p:sp>
        <p:nvSpPr>
          <p:cNvPr id="2" name="TextBox 1">
            <a:extLst>
              <a:ext uri="{FF2B5EF4-FFF2-40B4-BE49-F238E27FC236}">
                <a16:creationId xmlns:a16="http://schemas.microsoft.com/office/drawing/2014/main" id="{8291DC18-CDE6-07A0-ED8F-7EA90FC2D5EE}"/>
              </a:ext>
            </a:extLst>
          </p:cNvPr>
          <p:cNvSpPr txBox="1"/>
          <p:nvPr/>
        </p:nvSpPr>
        <p:spPr>
          <a:xfrm>
            <a:off x="766498" y="7561499"/>
            <a:ext cx="77246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pPr>
            <a:r>
              <a:rPr lang="en-US" sz="2800" b="1" u="sng" dirty="0">
                <a:latin typeface="TW Cen MT"/>
              </a:rPr>
              <a:t>Both includes funding for new Department of Early Childhood</a:t>
            </a:r>
            <a:endParaRPr lang="en-US" sz="2800" b="1" u="sng" dirty="0">
              <a:latin typeface="TW Cen MT"/>
              <a:ea typeface="Calibri"/>
              <a:cs typeface="Calibri"/>
            </a:endParaRPr>
          </a:p>
        </p:txBody>
      </p:sp>
      <p:sp>
        <p:nvSpPr>
          <p:cNvPr id="6" name="Rectangle 5">
            <a:extLst>
              <a:ext uri="{FF2B5EF4-FFF2-40B4-BE49-F238E27FC236}">
                <a16:creationId xmlns:a16="http://schemas.microsoft.com/office/drawing/2014/main" id="{85918B45-3718-B5B8-2DF4-4AB93B8BAC4C}"/>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37802777-A495-5441-1DF6-5F3FE2E33248}"/>
              </a:ext>
            </a:extLst>
          </p:cNvPr>
          <p:cNvSpPr>
            <a:spLocks noGrp="1"/>
          </p:cNvSpPr>
          <p:nvPr>
            <p:ph type="title"/>
          </p:nvPr>
        </p:nvSpPr>
        <p:spPr/>
        <p:txBody>
          <a:bodyPr/>
          <a:lstStyle/>
          <a:p>
            <a:r>
              <a:rPr lang="en-US" dirty="0">
                <a:latin typeface="Tw Cen MT"/>
              </a:rPr>
              <a:t>State Budget/Presupuesto Estatal</a:t>
            </a:r>
            <a:endParaRPr lang="en-US" dirty="0"/>
          </a:p>
        </p:txBody>
      </p:sp>
      <p:graphicFrame>
        <p:nvGraphicFramePr>
          <p:cNvPr id="21" name="Table 11">
            <a:extLst>
              <a:ext uri="{FF2B5EF4-FFF2-40B4-BE49-F238E27FC236}">
                <a16:creationId xmlns:a16="http://schemas.microsoft.com/office/drawing/2014/main" id="{00CED009-25D1-3075-A525-FC26426BDA8B}"/>
              </a:ext>
            </a:extLst>
          </p:cNvPr>
          <p:cNvGraphicFramePr>
            <a:graphicFrameLocks noGrp="1"/>
          </p:cNvGraphicFramePr>
          <p:nvPr>
            <p:extLst>
              <p:ext uri="{D42A27DB-BD31-4B8C-83A1-F6EECF244321}">
                <p14:modId xmlns:p14="http://schemas.microsoft.com/office/powerpoint/2010/main" val="958979419"/>
              </p:ext>
            </p:extLst>
          </p:nvPr>
        </p:nvGraphicFramePr>
        <p:xfrm>
          <a:off x="9796782" y="4268610"/>
          <a:ext cx="8029256" cy="3238262"/>
        </p:xfrm>
        <a:graphic>
          <a:graphicData uri="http://schemas.openxmlformats.org/drawingml/2006/table">
            <a:tbl>
              <a:tblPr firstRow="1" bandRow="1">
                <a:tableStyleId>{5C22544A-7EE6-4342-B048-85BDC9FD1C3A}</a:tableStyleId>
              </a:tblPr>
              <a:tblGrid>
                <a:gridCol w="3375487">
                  <a:extLst>
                    <a:ext uri="{9D8B030D-6E8A-4147-A177-3AD203B41FA5}">
                      <a16:colId xmlns:a16="http://schemas.microsoft.com/office/drawing/2014/main" val="3838517819"/>
                    </a:ext>
                  </a:extLst>
                </a:gridCol>
                <a:gridCol w="4653769">
                  <a:extLst>
                    <a:ext uri="{9D8B030D-6E8A-4147-A177-3AD203B41FA5}">
                      <a16:colId xmlns:a16="http://schemas.microsoft.com/office/drawing/2014/main" val="2084550797"/>
                    </a:ext>
                  </a:extLst>
                </a:gridCol>
              </a:tblGrid>
              <a:tr h="978678">
                <a:tc gridSpan="2">
                  <a:txBody>
                    <a:bodyPr/>
                    <a:lstStyle/>
                    <a:p>
                      <a:pPr algn="ctr"/>
                      <a:r>
                        <a:rPr lang="es-ES" sz="2400" dirty="0">
                          <a:latin typeface="TW Cen MT"/>
                        </a:rPr>
                        <a:t>Resumen del Presupuesto de Cuidado y Educación Infantil</a:t>
                      </a:r>
                      <a:endParaRPr lang="en-US" sz="2400" dirty="0">
                        <a:latin typeface="TW Cen MT"/>
                      </a:endParaRPr>
                    </a:p>
                  </a:txBody>
                  <a:tcPr anchor="ctr">
                    <a:solidFill>
                      <a:srgbClr val="975CA5"/>
                    </a:solidFill>
                  </a:tcPr>
                </a:tc>
                <a:tc hMerge="1">
                  <a:txBody>
                    <a:bodyPr/>
                    <a:lstStyle/>
                    <a:p>
                      <a:endParaRPr lang="en-US"/>
                    </a:p>
                  </a:txBody>
                  <a:tcPr/>
                </a:tc>
                <a:extLst>
                  <a:ext uri="{0D108BD9-81ED-4DB2-BD59-A6C34878D82A}">
                    <a16:rowId xmlns:a16="http://schemas.microsoft.com/office/drawing/2014/main" val="2224453073"/>
                  </a:ext>
                </a:extLst>
              </a:tr>
              <a:tr h="1021772">
                <a:tc>
                  <a:txBody>
                    <a:bodyPr/>
                    <a:lstStyle/>
                    <a:p>
                      <a:pPr>
                        <a:lnSpc>
                          <a:spcPct val="150000"/>
                        </a:lnSpc>
                      </a:pPr>
                      <a:r>
                        <a:rPr lang="en-US" sz="2400" dirty="0">
                          <a:latin typeface="TW Cen MT"/>
                        </a:rPr>
                        <a:t>Nuestra Abogacía pide</a:t>
                      </a:r>
                    </a:p>
                  </a:txBody>
                  <a:tcPr>
                    <a:solidFill>
                      <a:schemeClr val="accent4">
                        <a:lumMod val="20000"/>
                        <a:lumOff val="80000"/>
                      </a:schemeClr>
                    </a:solidFill>
                  </a:tcPr>
                </a:tc>
                <a:tc>
                  <a:txBody>
                    <a:bodyPr/>
                    <a:lstStyle/>
                    <a:p>
                      <a:pPr>
                        <a:lnSpc>
                          <a:spcPct val="150000"/>
                        </a:lnSpc>
                      </a:pPr>
                      <a:r>
                        <a:rPr lang="es-ES" sz="2400" dirty="0">
                          <a:latin typeface="TW Cen MT"/>
                        </a:rPr>
                        <a:t>$291.7 millones (aumento del 20.4%)</a:t>
                      </a:r>
                      <a:endParaRPr lang="en-US" sz="2400" dirty="0">
                        <a:latin typeface="TW Cen MT"/>
                      </a:endParaRPr>
                    </a:p>
                  </a:txBody>
                  <a:tcPr>
                    <a:solidFill>
                      <a:schemeClr val="accent4">
                        <a:lumMod val="20000"/>
                        <a:lumOff val="80000"/>
                      </a:schemeClr>
                    </a:solidFill>
                  </a:tcPr>
                </a:tc>
                <a:extLst>
                  <a:ext uri="{0D108BD9-81ED-4DB2-BD59-A6C34878D82A}">
                    <a16:rowId xmlns:a16="http://schemas.microsoft.com/office/drawing/2014/main" val="1260107941"/>
                  </a:ext>
                </a:extLst>
              </a:tr>
              <a:tr h="932074">
                <a:tc>
                  <a:txBody>
                    <a:bodyPr/>
                    <a:lstStyle/>
                    <a:p>
                      <a:pPr>
                        <a:lnSpc>
                          <a:spcPct val="150000"/>
                        </a:lnSpc>
                      </a:pPr>
                      <a:r>
                        <a:rPr lang="en-US" sz="2400" dirty="0">
                          <a:latin typeface="TW Cen MT"/>
                        </a:rPr>
                        <a:t>Presupuesto Aprobado</a:t>
                      </a:r>
                    </a:p>
                  </a:txBody>
                  <a:tcPr>
                    <a:solidFill>
                      <a:schemeClr val="accent4">
                        <a:lumMod val="40000"/>
                        <a:lumOff val="60000"/>
                      </a:schemeClr>
                    </a:solidFill>
                  </a:tcPr>
                </a:tc>
                <a:tc>
                  <a:txBody>
                    <a:bodyPr/>
                    <a:lstStyle/>
                    <a:p>
                      <a:pPr>
                        <a:lnSpc>
                          <a:spcPct val="150000"/>
                        </a:lnSpc>
                      </a:pPr>
                      <a:r>
                        <a:rPr lang="es-ES" sz="2400" dirty="0">
                          <a:latin typeface="TW Cen MT"/>
                        </a:rPr>
                        <a:t>$258.7 millones (~18.1% de aumento)</a:t>
                      </a:r>
                      <a:endParaRPr lang="en-US" sz="2000" dirty="0">
                        <a:latin typeface="TW Cen MT"/>
                      </a:endParaRPr>
                    </a:p>
                  </a:txBody>
                  <a:tcPr>
                    <a:solidFill>
                      <a:schemeClr val="accent4">
                        <a:lumMod val="40000"/>
                        <a:lumOff val="60000"/>
                      </a:schemeClr>
                    </a:solidFill>
                  </a:tcPr>
                </a:tc>
                <a:extLst>
                  <a:ext uri="{0D108BD9-81ED-4DB2-BD59-A6C34878D82A}">
                    <a16:rowId xmlns:a16="http://schemas.microsoft.com/office/drawing/2014/main" val="743352528"/>
                  </a:ext>
                </a:extLst>
              </a:tr>
            </a:tbl>
          </a:graphicData>
        </a:graphic>
      </p:graphicFrame>
      <p:sp>
        <p:nvSpPr>
          <p:cNvPr id="22" name="TextBox 21">
            <a:extLst>
              <a:ext uri="{FF2B5EF4-FFF2-40B4-BE49-F238E27FC236}">
                <a16:creationId xmlns:a16="http://schemas.microsoft.com/office/drawing/2014/main" id="{31C4180A-81C4-A73C-C65B-298BC49F718F}"/>
              </a:ext>
            </a:extLst>
          </p:cNvPr>
          <p:cNvSpPr txBox="1"/>
          <p:nvPr/>
        </p:nvSpPr>
        <p:spPr>
          <a:xfrm>
            <a:off x="10949940" y="3423869"/>
            <a:ext cx="61310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pPr>
            <a:r>
              <a:rPr lang="es-ES" sz="2800" b="1" dirty="0">
                <a:latin typeface="TW Cen MT"/>
              </a:rPr>
              <a:t>Presupuesto total del estado: $53.1 mil millones</a:t>
            </a:r>
            <a:endParaRPr lang="en-US" sz="2800" b="1" dirty="0">
              <a:highlight>
                <a:srgbClr val="FFFF00"/>
              </a:highlight>
              <a:latin typeface="TW Cen MT"/>
              <a:ea typeface="Calibri"/>
              <a:cs typeface="Calibri"/>
            </a:endParaRPr>
          </a:p>
        </p:txBody>
      </p:sp>
      <p:sp>
        <p:nvSpPr>
          <p:cNvPr id="24" name="TextBox 23">
            <a:extLst>
              <a:ext uri="{FF2B5EF4-FFF2-40B4-BE49-F238E27FC236}">
                <a16:creationId xmlns:a16="http://schemas.microsoft.com/office/drawing/2014/main" id="{95732040-805F-1607-1825-D5138E9C78DE}"/>
              </a:ext>
            </a:extLst>
          </p:cNvPr>
          <p:cNvSpPr txBox="1"/>
          <p:nvPr/>
        </p:nvSpPr>
        <p:spPr>
          <a:xfrm>
            <a:off x="10135634" y="7561497"/>
            <a:ext cx="73858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ct val="20000"/>
              </a:spcBef>
              <a:defRPr/>
            </a:pPr>
            <a:r>
              <a:rPr lang="es-ES" sz="2800" b="1" u="sng" dirty="0">
                <a:solidFill>
                  <a:prstClr val="black"/>
                </a:solidFill>
                <a:latin typeface="TW Cen MT"/>
              </a:rPr>
              <a:t>Ambos incluyen fondos para el nuevo Departamento de la Primera Infancia</a:t>
            </a:r>
            <a:endParaRPr kumimoji="0" lang="en-US" sz="2800" b="1" i="0" u="sng" strike="noStrike" kern="1200" cap="none" spc="0" normalizeH="0" baseline="0" noProof="0" dirty="0">
              <a:ln>
                <a:noFill/>
              </a:ln>
              <a:solidFill>
                <a:prstClr val="black"/>
              </a:solidFill>
              <a:effectLst/>
              <a:uLnTx/>
              <a:uFillTx/>
              <a:latin typeface="TW Cen MT"/>
              <a:ea typeface="Calibri"/>
              <a:cs typeface="Calibri"/>
            </a:endParaRPr>
          </a:p>
        </p:txBody>
      </p:sp>
      <p:pic>
        <p:nvPicPr>
          <p:cNvPr id="4" name="Picture 3" descr="A logo for a children&amp;#39;s organization&#10;&#10;Description automatically generated">
            <a:extLst>
              <a:ext uri="{FF2B5EF4-FFF2-40B4-BE49-F238E27FC236}">
                <a16:creationId xmlns:a16="http://schemas.microsoft.com/office/drawing/2014/main" id="{7D755D06-792D-7696-DB3A-3E93821741D6}"/>
              </a:ext>
            </a:extLst>
          </p:cNvPr>
          <p:cNvPicPr>
            <a:picLocks noChangeAspect="1"/>
          </p:cNvPicPr>
          <p:nvPr/>
        </p:nvPicPr>
        <p:blipFill>
          <a:blip r:embed="rId3"/>
          <a:stretch>
            <a:fillRect/>
          </a:stretch>
        </p:blipFill>
        <p:spPr>
          <a:xfrm>
            <a:off x="752085" y="8769362"/>
            <a:ext cx="3346518" cy="1200972"/>
          </a:xfrm>
          <a:prstGeom prst="rect">
            <a:avLst/>
          </a:prstGeom>
          <a:ln>
            <a:noFill/>
          </a:ln>
        </p:spPr>
      </p:pic>
    </p:spTree>
    <p:extLst>
      <p:ext uri="{BB962C8B-B14F-4D97-AF65-F5344CB8AC3E}">
        <p14:creationId xmlns:p14="http://schemas.microsoft.com/office/powerpoint/2010/main" val="145241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4578" y="1913024"/>
            <a:ext cx="18286321" cy="966570"/>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500" b="1" dirty="0">
                <a:solidFill>
                  <a:srgbClr val="975CA5"/>
                </a:solidFill>
                <a:latin typeface="TW Cen MT"/>
                <a:cs typeface="Calibri"/>
              </a:rPr>
              <a:t>Child Care Assistance Program (CCAP)/Programa de Asistencia para el Cuidado Infantil (CCAP)</a:t>
            </a:r>
          </a:p>
        </p:txBody>
      </p:sp>
      <p:sp>
        <p:nvSpPr>
          <p:cNvPr id="7" name="TextBox 6">
            <a:extLst>
              <a:ext uri="{FF2B5EF4-FFF2-40B4-BE49-F238E27FC236}">
                <a16:creationId xmlns:a16="http://schemas.microsoft.com/office/drawing/2014/main" id="{64190EFA-AAFC-68F8-218D-AFA59D06BC75}"/>
              </a:ext>
            </a:extLst>
          </p:cNvPr>
          <p:cNvSpPr txBox="1"/>
          <p:nvPr/>
        </p:nvSpPr>
        <p:spPr>
          <a:xfrm>
            <a:off x="335835" y="6060281"/>
            <a:ext cx="8133128"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ct val="20000"/>
              </a:spcBef>
              <a:buFont typeface="Arial"/>
              <a:buChar char="•"/>
            </a:pPr>
            <a:r>
              <a:rPr lang="en-US" sz="2600" dirty="0">
                <a:solidFill>
                  <a:schemeClr val="tx1">
                    <a:lumMod val="95000"/>
                    <a:lumOff val="5000"/>
                  </a:schemeClr>
                </a:solidFill>
                <a:latin typeface="TW Cen MT"/>
                <a:cs typeface="Calibri"/>
              </a:rPr>
              <a:t>Total of $158.5 million in additional funding </a:t>
            </a:r>
            <a:endParaRPr lang="en-US" sz="2600" dirty="0">
              <a:solidFill>
                <a:schemeClr val="tx1">
                  <a:lumMod val="95000"/>
                  <a:lumOff val="5000"/>
                </a:schemeClr>
              </a:solidFill>
              <a:ea typeface="Calibri"/>
              <a:cs typeface="Calibri"/>
            </a:endParaRPr>
          </a:p>
          <a:p>
            <a:pPr marL="914400" lvl="1" indent="-457200">
              <a:spcBef>
                <a:spcPct val="20000"/>
              </a:spcBef>
              <a:buFont typeface="Arial"/>
              <a:buChar char="•"/>
            </a:pPr>
            <a:r>
              <a:rPr lang="en-US" sz="2600" dirty="0">
                <a:solidFill>
                  <a:schemeClr val="tx1">
                    <a:lumMod val="95000"/>
                    <a:lumOff val="5000"/>
                  </a:schemeClr>
                </a:solidFill>
                <a:latin typeface="TW Cen MT"/>
                <a:cs typeface="Calibri"/>
              </a:rPr>
              <a:t>$122 million for: </a:t>
            </a:r>
          </a:p>
          <a:p>
            <a:pPr marL="1371600" lvl="2" indent="-457200">
              <a:spcBef>
                <a:spcPct val="20000"/>
              </a:spcBef>
              <a:buFont typeface="Arial"/>
              <a:buChar char="•"/>
            </a:pPr>
            <a:r>
              <a:rPr lang="en-US" sz="2600" dirty="0">
                <a:solidFill>
                  <a:schemeClr val="tx1">
                    <a:lumMod val="95000"/>
                    <a:lumOff val="5000"/>
                  </a:schemeClr>
                </a:solidFill>
                <a:latin typeface="TW Cen MT"/>
                <a:cs typeface="Calibri"/>
              </a:rPr>
              <a:t>$110 million Workforce Grants, </a:t>
            </a:r>
            <a:endParaRPr lang="en-US" sz="2600" dirty="0">
              <a:solidFill>
                <a:schemeClr val="tx1">
                  <a:lumMod val="95000"/>
                  <a:lumOff val="5000"/>
                </a:schemeClr>
              </a:solidFill>
              <a:latin typeface="Calibri"/>
              <a:ea typeface="Calibri"/>
              <a:cs typeface="Calibri"/>
            </a:endParaRPr>
          </a:p>
          <a:p>
            <a:pPr marL="1371600" lvl="2" indent="-457200">
              <a:spcBef>
                <a:spcPct val="20000"/>
              </a:spcBef>
              <a:buFont typeface="Arial"/>
              <a:buChar char="•"/>
            </a:pPr>
            <a:r>
              <a:rPr lang="en-US" sz="2600" dirty="0">
                <a:solidFill>
                  <a:schemeClr val="tx1">
                    <a:lumMod val="95000"/>
                    <a:lumOff val="5000"/>
                  </a:schemeClr>
                </a:solidFill>
                <a:latin typeface="TW Cen MT"/>
                <a:cs typeface="Calibri"/>
              </a:rPr>
              <a:t>$10 million Quality Improvement Grants, and </a:t>
            </a:r>
            <a:endParaRPr lang="en-US" sz="2600" dirty="0">
              <a:solidFill>
                <a:schemeClr val="tx1">
                  <a:lumMod val="95000"/>
                  <a:lumOff val="5000"/>
                </a:schemeClr>
              </a:solidFill>
              <a:latin typeface="Calibri"/>
              <a:ea typeface="Calibri"/>
              <a:cs typeface="Calibri"/>
            </a:endParaRPr>
          </a:p>
          <a:p>
            <a:pPr marL="1371600" lvl="2" indent="-457200">
              <a:spcBef>
                <a:spcPct val="20000"/>
              </a:spcBef>
              <a:buFont typeface="Arial"/>
              <a:buChar char="•"/>
            </a:pPr>
            <a:r>
              <a:rPr lang="en-US" sz="2600" dirty="0">
                <a:solidFill>
                  <a:schemeClr val="tx1">
                    <a:lumMod val="95000"/>
                    <a:lumOff val="5000"/>
                  </a:schemeClr>
                </a:solidFill>
                <a:latin typeface="TW Cen MT"/>
                <a:cs typeface="Calibri"/>
              </a:rPr>
              <a:t>$2 million for Apprenticeship programs </a:t>
            </a:r>
            <a:endParaRPr lang="en-US" sz="2600" dirty="0">
              <a:solidFill>
                <a:schemeClr val="tx1">
                  <a:lumMod val="95000"/>
                  <a:lumOff val="5000"/>
                </a:schemeClr>
              </a:solidFill>
              <a:ea typeface="Calibri"/>
              <a:cs typeface="Calibri"/>
            </a:endParaRPr>
          </a:p>
          <a:p>
            <a:pPr marL="914400" lvl="1" indent="-457200">
              <a:spcBef>
                <a:spcPct val="20000"/>
              </a:spcBef>
              <a:buFont typeface="Arial"/>
              <a:buChar char="•"/>
            </a:pPr>
            <a:r>
              <a:rPr lang="en-US" sz="2600" dirty="0">
                <a:solidFill>
                  <a:schemeClr val="tx1">
                    <a:lumMod val="95000"/>
                    <a:lumOff val="5000"/>
                  </a:schemeClr>
                </a:solidFill>
                <a:latin typeface="TW Cen MT"/>
                <a:cs typeface="Calibri"/>
              </a:rPr>
              <a:t>$36.5 million for CCAP caseload growth</a:t>
            </a:r>
          </a:p>
          <a:p>
            <a:endParaRPr lang="en-US" sz="2200" dirty="0">
              <a:solidFill>
                <a:schemeClr val="tx1">
                  <a:lumMod val="95000"/>
                  <a:lumOff val="5000"/>
                </a:schemeClr>
              </a:solidFill>
              <a:latin typeface="TW Cen MT"/>
              <a:cs typeface="Calibri"/>
            </a:endParaRPr>
          </a:p>
          <a:p>
            <a:endParaRPr lang="en-US" sz="2200" dirty="0">
              <a:solidFill>
                <a:schemeClr val="tx1">
                  <a:lumMod val="95000"/>
                  <a:lumOff val="5000"/>
                </a:schemeClr>
              </a:solidFill>
              <a:latin typeface="Calibri"/>
              <a:ea typeface="Calibri"/>
              <a:cs typeface="Calibri"/>
            </a:endParaRPr>
          </a:p>
        </p:txBody>
      </p:sp>
      <p:graphicFrame>
        <p:nvGraphicFramePr>
          <p:cNvPr id="3" name="Table 10">
            <a:extLst>
              <a:ext uri="{FF2B5EF4-FFF2-40B4-BE49-F238E27FC236}">
                <a16:creationId xmlns:a16="http://schemas.microsoft.com/office/drawing/2014/main" id="{2EF37150-805F-F6BB-86FB-FD1A511F531C}"/>
              </a:ext>
            </a:extLst>
          </p:cNvPr>
          <p:cNvGraphicFramePr>
            <a:graphicFrameLocks noGrp="1"/>
          </p:cNvGraphicFramePr>
          <p:nvPr>
            <p:extLst>
              <p:ext uri="{D42A27DB-BD31-4B8C-83A1-F6EECF244321}">
                <p14:modId xmlns:p14="http://schemas.microsoft.com/office/powerpoint/2010/main" val="1697158059"/>
              </p:ext>
            </p:extLst>
          </p:nvPr>
        </p:nvGraphicFramePr>
        <p:xfrm>
          <a:off x="340225" y="3399625"/>
          <a:ext cx="8145285" cy="2187949"/>
        </p:xfrm>
        <a:graphic>
          <a:graphicData uri="http://schemas.openxmlformats.org/drawingml/2006/table">
            <a:tbl>
              <a:tblPr firstRow="1" bandRow="1">
                <a:tableStyleId>{775DCB02-9BB8-47FD-8907-85C794F793BA}</a:tableStyleId>
              </a:tblPr>
              <a:tblGrid>
                <a:gridCol w="2919148">
                  <a:extLst>
                    <a:ext uri="{9D8B030D-6E8A-4147-A177-3AD203B41FA5}">
                      <a16:colId xmlns:a16="http://schemas.microsoft.com/office/drawing/2014/main" val="3073392984"/>
                    </a:ext>
                  </a:extLst>
                </a:gridCol>
                <a:gridCol w="2857039">
                  <a:extLst>
                    <a:ext uri="{9D8B030D-6E8A-4147-A177-3AD203B41FA5}">
                      <a16:colId xmlns:a16="http://schemas.microsoft.com/office/drawing/2014/main" val="3737354122"/>
                    </a:ext>
                  </a:extLst>
                </a:gridCol>
                <a:gridCol w="2369098">
                  <a:extLst>
                    <a:ext uri="{9D8B030D-6E8A-4147-A177-3AD203B41FA5}">
                      <a16:colId xmlns:a16="http://schemas.microsoft.com/office/drawing/2014/main" val="1188515183"/>
                    </a:ext>
                  </a:extLst>
                </a:gridCol>
              </a:tblGrid>
              <a:tr h="1004454">
                <a:tc>
                  <a:txBody>
                    <a:bodyPr/>
                    <a:lstStyle/>
                    <a:p>
                      <a:pPr algn="ctr"/>
                      <a:r>
                        <a:rPr lang="en-US" sz="2800">
                          <a:latin typeface="TW Cen MT"/>
                        </a:rPr>
                        <a:t>FY 2024 Budget</a:t>
                      </a:r>
                    </a:p>
                  </a:txBody>
                  <a:tcPr anchor="ctr"/>
                </a:tc>
                <a:tc>
                  <a:txBody>
                    <a:bodyPr/>
                    <a:lstStyle/>
                    <a:p>
                      <a:pPr algn="ctr"/>
                      <a:r>
                        <a:rPr lang="en-US" sz="2800">
                          <a:latin typeface="TW Cen MT"/>
                        </a:rPr>
                        <a:t>FY 2025 Budget</a:t>
                      </a:r>
                      <a:endParaRPr lang="en-US">
                        <a:latin typeface="TW Cen MT"/>
                      </a:endParaRPr>
                    </a:p>
                  </a:txBody>
                  <a:tcPr anchor="ctr"/>
                </a:tc>
                <a:tc>
                  <a:txBody>
                    <a:bodyPr/>
                    <a:lstStyle/>
                    <a:p>
                      <a:pPr algn="ctr"/>
                      <a:r>
                        <a:rPr lang="en-US" sz="2800">
                          <a:latin typeface="TW Cen MT"/>
                        </a:rPr>
                        <a:t>Change</a:t>
                      </a:r>
                    </a:p>
                  </a:txBody>
                  <a:tcPr anchor="ctr"/>
                </a:tc>
                <a:extLst>
                  <a:ext uri="{0D108BD9-81ED-4DB2-BD59-A6C34878D82A}">
                    <a16:rowId xmlns:a16="http://schemas.microsoft.com/office/drawing/2014/main" val="329471132"/>
                  </a:ext>
                </a:extLst>
              </a:tr>
              <a:tr h="1183495">
                <a:tc>
                  <a:txBody>
                    <a:bodyPr/>
                    <a:lstStyle/>
                    <a:p>
                      <a:pPr algn="ctr"/>
                      <a:r>
                        <a:rPr lang="en-US" sz="2800">
                          <a:latin typeface="TW Cen MT"/>
                        </a:rPr>
                        <a:t>$580,599,000</a:t>
                      </a:r>
                      <a:endParaRPr lang="en-US">
                        <a:latin typeface="TW Cen MT"/>
                      </a:endParaRPr>
                    </a:p>
                  </a:txBody>
                  <a:tcPr>
                    <a:noFill/>
                  </a:tcPr>
                </a:tc>
                <a:tc>
                  <a:txBody>
                    <a:bodyPr/>
                    <a:lstStyle/>
                    <a:p>
                      <a:pPr algn="ctr"/>
                      <a:r>
                        <a:rPr lang="en-US" sz="2800">
                          <a:latin typeface="TW Cen MT"/>
                        </a:rPr>
                        <a:t>$739,099,000</a:t>
                      </a:r>
                      <a:endParaRPr lang="en-US">
                        <a:latin typeface="TW Cen MT"/>
                      </a:endParaRPr>
                    </a:p>
                  </a:txBody>
                  <a:tcPr>
                    <a:noFill/>
                  </a:tcPr>
                </a:tc>
                <a:tc>
                  <a:txBody>
                    <a:bodyPr/>
                    <a:lstStyle/>
                    <a:p>
                      <a:pPr algn="r"/>
                      <a:r>
                        <a:rPr lang="en-US" sz="2800">
                          <a:latin typeface="TW Cen MT"/>
                        </a:rPr>
                        <a:t>27.3% </a:t>
                      </a:r>
                    </a:p>
                    <a:p>
                      <a:pPr lvl="0" algn="r">
                        <a:buNone/>
                      </a:pPr>
                      <a:r>
                        <a:rPr lang="en-US" sz="2800">
                          <a:latin typeface="TW Cen MT"/>
                        </a:rPr>
                        <a:t>$158.5 Million</a:t>
                      </a:r>
                    </a:p>
                  </a:txBody>
                  <a:tcPr>
                    <a:noFill/>
                  </a:tcPr>
                </a:tc>
                <a:extLst>
                  <a:ext uri="{0D108BD9-81ED-4DB2-BD59-A6C34878D82A}">
                    <a16:rowId xmlns:a16="http://schemas.microsoft.com/office/drawing/2014/main" val="545299457"/>
                  </a:ext>
                </a:extLst>
              </a:tr>
            </a:tbl>
          </a:graphicData>
        </a:graphic>
      </p:graphicFrame>
      <p:sp>
        <p:nvSpPr>
          <p:cNvPr id="12" name="Arrow: Up 11">
            <a:extLst>
              <a:ext uri="{FF2B5EF4-FFF2-40B4-BE49-F238E27FC236}">
                <a16:creationId xmlns:a16="http://schemas.microsoft.com/office/drawing/2014/main" id="{3C34BB6C-4BE1-E24A-7BDA-1E64D20E8C2C}"/>
              </a:ext>
            </a:extLst>
          </p:cNvPr>
          <p:cNvSpPr/>
          <p:nvPr/>
        </p:nvSpPr>
        <p:spPr>
          <a:xfrm>
            <a:off x="6822684" y="4492664"/>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F1A2AB-A4A9-5E79-9979-CFAB5F4A74B2}"/>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FEE9-A675-B59A-06CA-6893F78789ED}"/>
              </a:ext>
            </a:extLst>
          </p:cNvPr>
          <p:cNvSpPr>
            <a:spLocks noGrp="1"/>
          </p:cNvSpPr>
          <p:nvPr>
            <p:ph type="title"/>
          </p:nvPr>
        </p:nvSpPr>
        <p:spPr/>
        <p:txBody>
          <a:bodyPr/>
          <a:lstStyle/>
          <a:p>
            <a:r>
              <a:rPr lang="en-US" dirty="0">
                <a:latin typeface="Tw Cen MT"/>
              </a:rPr>
              <a:t>State Budget/Presupuesto Estatal</a:t>
            </a:r>
            <a:endParaRPr lang="en-US" dirty="0"/>
          </a:p>
        </p:txBody>
      </p:sp>
      <p:graphicFrame>
        <p:nvGraphicFramePr>
          <p:cNvPr id="9" name="Table 10">
            <a:extLst>
              <a:ext uri="{FF2B5EF4-FFF2-40B4-BE49-F238E27FC236}">
                <a16:creationId xmlns:a16="http://schemas.microsoft.com/office/drawing/2014/main" id="{79A5B325-372A-990F-5185-B21FDCDD92AF}"/>
              </a:ext>
            </a:extLst>
          </p:cNvPr>
          <p:cNvGraphicFramePr>
            <a:graphicFrameLocks noGrp="1"/>
          </p:cNvGraphicFramePr>
          <p:nvPr>
            <p:extLst>
              <p:ext uri="{D42A27DB-BD31-4B8C-83A1-F6EECF244321}">
                <p14:modId xmlns:p14="http://schemas.microsoft.com/office/powerpoint/2010/main" val="3263269978"/>
              </p:ext>
            </p:extLst>
          </p:nvPr>
        </p:nvGraphicFramePr>
        <p:xfrm>
          <a:off x="9466906" y="3399625"/>
          <a:ext cx="8439705" cy="2187949"/>
        </p:xfrm>
        <a:graphic>
          <a:graphicData uri="http://schemas.openxmlformats.org/drawingml/2006/table">
            <a:tbl>
              <a:tblPr firstRow="1" bandRow="1">
                <a:tableStyleId>{775DCB02-9BB8-47FD-8907-85C794F793BA}</a:tableStyleId>
              </a:tblPr>
              <a:tblGrid>
                <a:gridCol w="3024664">
                  <a:extLst>
                    <a:ext uri="{9D8B030D-6E8A-4147-A177-3AD203B41FA5}">
                      <a16:colId xmlns:a16="http://schemas.microsoft.com/office/drawing/2014/main" val="3073392984"/>
                    </a:ext>
                  </a:extLst>
                </a:gridCol>
                <a:gridCol w="2960310">
                  <a:extLst>
                    <a:ext uri="{9D8B030D-6E8A-4147-A177-3AD203B41FA5}">
                      <a16:colId xmlns:a16="http://schemas.microsoft.com/office/drawing/2014/main" val="3737354122"/>
                    </a:ext>
                  </a:extLst>
                </a:gridCol>
                <a:gridCol w="2454731">
                  <a:extLst>
                    <a:ext uri="{9D8B030D-6E8A-4147-A177-3AD203B41FA5}">
                      <a16:colId xmlns:a16="http://schemas.microsoft.com/office/drawing/2014/main" val="1188515183"/>
                    </a:ext>
                  </a:extLst>
                </a:gridCol>
              </a:tblGrid>
              <a:tr h="1004454">
                <a:tc>
                  <a:txBody>
                    <a:bodyPr/>
                    <a:lstStyle/>
                    <a:p>
                      <a:pPr algn="ctr"/>
                      <a:r>
                        <a:rPr lang="es-ES" sz="2800" dirty="0">
                          <a:latin typeface="TW Cen MT"/>
                        </a:rPr>
                        <a:t>Presupuesto para el Año Fiscal 2024</a:t>
                      </a:r>
                      <a:endParaRPr lang="en-US" sz="2800" dirty="0">
                        <a:latin typeface="TW Cen MT"/>
                      </a:endParaRPr>
                    </a:p>
                  </a:txBody>
                  <a:tcPr anchor="ctr"/>
                </a:tc>
                <a:tc>
                  <a:txBody>
                    <a:bodyPr/>
                    <a:lstStyle/>
                    <a:p>
                      <a:pPr algn="ctr"/>
                      <a:r>
                        <a:rPr lang="es-ES" sz="2800" dirty="0">
                          <a:latin typeface="TW Cen MT"/>
                        </a:rPr>
                        <a:t>Presupuesto para el Año Fiscal 2025</a:t>
                      </a:r>
                      <a:endParaRPr lang="en-US" dirty="0">
                        <a:latin typeface="TW Cen MT"/>
                      </a:endParaRPr>
                    </a:p>
                  </a:txBody>
                  <a:tcPr anchor="ctr"/>
                </a:tc>
                <a:tc>
                  <a:txBody>
                    <a:bodyPr/>
                    <a:lstStyle/>
                    <a:p>
                      <a:pPr algn="ctr"/>
                      <a:r>
                        <a:rPr lang="en-US" sz="2800" dirty="0">
                          <a:latin typeface="TW Cen MT"/>
                        </a:rPr>
                        <a:t>Diferencia</a:t>
                      </a:r>
                    </a:p>
                  </a:txBody>
                  <a:tcPr anchor="ctr"/>
                </a:tc>
                <a:extLst>
                  <a:ext uri="{0D108BD9-81ED-4DB2-BD59-A6C34878D82A}">
                    <a16:rowId xmlns:a16="http://schemas.microsoft.com/office/drawing/2014/main" val="329471132"/>
                  </a:ext>
                </a:extLst>
              </a:tr>
              <a:tr h="1183495">
                <a:tc>
                  <a:txBody>
                    <a:bodyPr/>
                    <a:lstStyle/>
                    <a:p>
                      <a:pPr algn="ctr"/>
                      <a:r>
                        <a:rPr lang="en-US" sz="2800">
                          <a:latin typeface="TW Cen MT"/>
                        </a:rPr>
                        <a:t>$580,599,000</a:t>
                      </a:r>
                      <a:endParaRPr lang="en-US">
                        <a:latin typeface="TW Cen MT"/>
                      </a:endParaRPr>
                    </a:p>
                  </a:txBody>
                  <a:tcPr>
                    <a:noFill/>
                  </a:tcPr>
                </a:tc>
                <a:tc>
                  <a:txBody>
                    <a:bodyPr/>
                    <a:lstStyle/>
                    <a:p>
                      <a:pPr algn="ctr"/>
                      <a:r>
                        <a:rPr lang="en-US" sz="2800">
                          <a:latin typeface="TW Cen MT"/>
                        </a:rPr>
                        <a:t>$739,099,000</a:t>
                      </a:r>
                      <a:endParaRPr lang="en-US">
                        <a:latin typeface="TW Cen MT"/>
                      </a:endParaRPr>
                    </a:p>
                  </a:txBody>
                  <a:tcPr>
                    <a:noFill/>
                  </a:tcPr>
                </a:tc>
                <a:tc>
                  <a:txBody>
                    <a:bodyPr/>
                    <a:lstStyle/>
                    <a:p>
                      <a:pPr algn="r"/>
                      <a:r>
                        <a:rPr lang="en-US" sz="2800" dirty="0">
                          <a:latin typeface="TW Cen MT"/>
                        </a:rPr>
                        <a:t>27.3% </a:t>
                      </a:r>
                    </a:p>
                    <a:p>
                      <a:pPr lvl="0" algn="r">
                        <a:buNone/>
                      </a:pPr>
                      <a:r>
                        <a:rPr lang="en-US" sz="2800" dirty="0">
                          <a:latin typeface="TW Cen MT"/>
                        </a:rPr>
                        <a:t>$158.5 Million</a:t>
                      </a:r>
                    </a:p>
                  </a:txBody>
                  <a:tcPr>
                    <a:noFill/>
                  </a:tcPr>
                </a:tc>
                <a:extLst>
                  <a:ext uri="{0D108BD9-81ED-4DB2-BD59-A6C34878D82A}">
                    <a16:rowId xmlns:a16="http://schemas.microsoft.com/office/drawing/2014/main" val="545299457"/>
                  </a:ext>
                </a:extLst>
              </a:tr>
            </a:tbl>
          </a:graphicData>
        </a:graphic>
      </p:graphicFrame>
      <p:sp>
        <p:nvSpPr>
          <p:cNvPr id="10" name="Arrow: Up 9">
            <a:extLst>
              <a:ext uri="{FF2B5EF4-FFF2-40B4-BE49-F238E27FC236}">
                <a16:creationId xmlns:a16="http://schemas.microsoft.com/office/drawing/2014/main" id="{082D301A-2D0D-1E1A-9A76-A4C23E38DBB2}"/>
              </a:ext>
            </a:extLst>
          </p:cNvPr>
          <p:cNvSpPr/>
          <p:nvPr/>
        </p:nvSpPr>
        <p:spPr>
          <a:xfrm>
            <a:off x="16261093" y="4492664"/>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BFCDF8-2547-6490-FA7D-075871AAE6D5}"/>
              </a:ext>
            </a:extLst>
          </p:cNvPr>
          <p:cNvSpPr txBox="1"/>
          <p:nvPr/>
        </p:nvSpPr>
        <p:spPr>
          <a:xfrm>
            <a:off x="9144000" y="5925216"/>
            <a:ext cx="8808165" cy="4105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0" indent="-457200">
              <a:spcBef>
                <a:spcPct val="20000"/>
              </a:spcBef>
              <a:buFont typeface="Arial"/>
              <a:buChar char="•"/>
              <a:defRPr/>
            </a:pPr>
            <a:r>
              <a:rPr lang="es-ES" sz="2600" dirty="0">
                <a:solidFill>
                  <a:prstClr val="black">
                    <a:lumMod val="95000"/>
                    <a:lumOff val="5000"/>
                  </a:prstClr>
                </a:solidFill>
                <a:latin typeface="TW Cen MT"/>
                <a:cs typeface="Calibri"/>
              </a:rPr>
              <a:t>Un total de 158,5 millones de dólares en fondos adicionales</a:t>
            </a:r>
          </a:p>
          <a:p>
            <a:pPr marL="914400" lvl="1" indent="-457200">
              <a:spcBef>
                <a:spcPct val="20000"/>
              </a:spcBef>
              <a:buFont typeface="Arial"/>
              <a:buChar char="•"/>
              <a:defRPr/>
            </a:pPr>
            <a:r>
              <a:rPr lang="en-US" sz="2600" dirty="0">
                <a:solidFill>
                  <a:prstClr val="black">
                    <a:lumMod val="95000"/>
                    <a:lumOff val="5000"/>
                  </a:prstClr>
                </a:solidFill>
                <a:latin typeface="TW Cen MT"/>
                <a:cs typeface="Calibri"/>
              </a:rPr>
              <a:t>$122 millones para:</a:t>
            </a:r>
          </a:p>
          <a:p>
            <a:pPr marL="1371600" lvl="2" indent="-457200">
              <a:spcBef>
                <a:spcPct val="20000"/>
              </a:spcBef>
              <a:buFont typeface="Arial"/>
              <a:buChar char="•"/>
              <a:defRPr/>
            </a:pPr>
            <a:r>
              <a:rPr lang="es-ES" sz="2600" dirty="0">
                <a:solidFill>
                  <a:prstClr val="black">
                    <a:lumMod val="95000"/>
                    <a:lumOff val="5000"/>
                  </a:prstClr>
                </a:solidFill>
                <a:latin typeface="TW Cen MT"/>
                <a:cs typeface="Calibri"/>
              </a:rPr>
              <a:t>$110 millones en subvenciones para la fuerza laboral, 
$10 millones en subvenciones para el mejoramiento de la calidad, y 
$2 millones para programas de aprendizaje</a:t>
            </a:r>
          </a:p>
          <a:p>
            <a:pPr marL="914400" lvl="1" indent="-457200">
              <a:spcBef>
                <a:spcPct val="20000"/>
              </a:spcBef>
              <a:buFont typeface="Arial"/>
              <a:buChar char="•"/>
              <a:defRPr/>
            </a:pPr>
            <a:r>
              <a:rPr lang="es-ES" sz="2600" dirty="0">
                <a:solidFill>
                  <a:prstClr val="black">
                    <a:lumMod val="95000"/>
                    <a:lumOff val="5000"/>
                  </a:prstClr>
                </a:solidFill>
                <a:latin typeface="TW Cen MT"/>
                <a:cs typeface="Calibri"/>
              </a:rPr>
              <a:t>$36.5 millones para el crecimiento del número de casos de CCAP</a:t>
            </a:r>
            <a:endParaRPr lang="es-ES" sz="2600" dirty="0">
              <a:solidFill>
                <a:prstClr val="black">
                  <a:lumMod val="95000"/>
                  <a:lumOff val="5000"/>
                </a:prstClr>
              </a:solidFill>
              <a:latin typeface="TW Cen MT"/>
              <a:ea typeface="Calibri"/>
              <a:cs typeface="Calibri"/>
            </a:endParaRPr>
          </a:p>
          <a:p>
            <a:pPr marL="457200" lvl="0" indent="-457200">
              <a:spcBef>
                <a:spcPct val="20000"/>
              </a:spcBef>
              <a:buFont typeface="Arial"/>
              <a:buChar char="•"/>
              <a:defRPr/>
            </a:pPr>
            <a:endParaRPr lang="en-US" dirty="0">
              <a:solidFill>
                <a:schemeClr val="tx1">
                  <a:lumMod val="95000"/>
                  <a:lumOff val="5000"/>
                </a:schemeClr>
              </a:solidFill>
              <a:latin typeface="TW Cen MT"/>
              <a:ea typeface="Calibri"/>
              <a:cs typeface="Calibri"/>
            </a:endParaRPr>
          </a:p>
        </p:txBody>
      </p:sp>
      <p:pic>
        <p:nvPicPr>
          <p:cNvPr id="15" name="Picture 14" descr="A logo for a children&amp;#39;s organization&#10;&#10;Description automatically generated">
            <a:extLst>
              <a:ext uri="{FF2B5EF4-FFF2-40B4-BE49-F238E27FC236}">
                <a16:creationId xmlns:a16="http://schemas.microsoft.com/office/drawing/2014/main" id="{833080FA-6E02-C78E-DFC1-FBD72830A3F1}"/>
              </a:ext>
            </a:extLst>
          </p:cNvPr>
          <p:cNvPicPr>
            <a:picLocks noChangeAspect="1"/>
          </p:cNvPicPr>
          <p:nvPr/>
        </p:nvPicPr>
        <p:blipFill>
          <a:blip r:embed="rId3"/>
          <a:stretch>
            <a:fillRect/>
          </a:stretch>
        </p:blipFill>
        <p:spPr>
          <a:xfrm>
            <a:off x="336449" y="9184997"/>
            <a:ext cx="3207973" cy="1097063"/>
          </a:xfrm>
          <a:prstGeom prst="rect">
            <a:avLst/>
          </a:prstGeom>
          <a:ln>
            <a:noFill/>
          </a:ln>
        </p:spPr>
      </p:pic>
    </p:spTree>
    <p:extLst>
      <p:ext uri="{BB962C8B-B14F-4D97-AF65-F5344CB8AC3E}">
        <p14:creationId xmlns:p14="http://schemas.microsoft.com/office/powerpoint/2010/main" val="379404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2117" y="1905197"/>
            <a:ext cx="18295126" cy="810706"/>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975CA5"/>
                </a:solidFill>
                <a:latin typeface="TW Cen MT"/>
                <a:cs typeface="Calibri"/>
              </a:rPr>
              <a:t>Early Childhood Block Grant/Subvención en Bloque para la Primera Infancia</a:t>
            </a:r>
            <a:endParaRPr lang="en-US" sz="3600" dirty="0">
              <a:cs typeface="Calibri"/>
            </a:endParaRPr>
          </a:p>
        </p:txBody>
      </p:sp>
      <p:sp>
        <p:nvSpPr>
          <p:cNvPr id="7" name="TextBox 6">
            <a:extLst>
              <a:ext uri="{FF2B5EF4-FFF2-40B4-BE49-F238E27FC236}">
                <a16:creationId xmlns:a16="http://schemas.microsoft.com/office/drawing/2014/main" id="{64190EFA-AAFC-68F8-218D-AFA59D06BC75}"/>
              </a:ext>
            </a:extLst>
          </p:cNvPr>
          <p:cNvSpPr txBox="1"/>
          <p:nvPr/>
        </p:nvSpPr>
        <p:spPr>
          <a:xfrm>
            <a:off x="461962" y="4450555"/>
            <a:ext cx="801766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endParaRPr lang="en-US" sz="2000" u="sng">
              <a:latin typeface="TW Cen MT"/>
            </a:endParaRPr>
          </a:p>
          <a:p>
            <a:endParaRPr lang="en-US"/>
          </a:p>
        </p:txBody>
      </p:sp>
      <p:graphicFrame>
        <p:nvGraphicFramePr>
          <p:cNvPr id="10" name="Table 10">
            <a:extLst>
              <a:ext uri="{FF2B5EF4-FFF2-40B4-BE49-F238E27FC236}">
                <a16:creationId xmlns:a16="http://schemas.microsoft.com/office/drawing/2014/main" id="{F8EA1FCE-4475-F69B-01F8-057A63131C99}"/>
              </a:ext>
            </a:extLst>
          </p:cNvPr>
          <p:cNvGraphicFramePr>
            <a:graphicFrameLocks noGrp="1"/>
          </p:cNvGraphicFramePr>
          <p:nvPr>
            <p:extLst>
              <p:ext uri="{D42A27DB-BD31-4B8C-83A1-F6EECF244321}">
                <p14:modId xmlns:p14="http://schemas.microsoft.com/office/powerpoint/2010/main" val="2144874737"/>
              </p:ext>
            </p:extLst>
          </p:nvPr>
        </p:nvGraphicFramePr>
        <p:xfrm>
          <a:off x="448080" y="3417600"/>
          <a:ext cx="7903775" cy="2060891"/>
        </p:xfrm>
        <a:graphic>
          <a:graphicData uri="http://schemas.openxmlformats.org/drawingml/2006/table">
            <a:tbl>
              <a:tblPr firstRow="1" bandRow="1">
                <a:tableStyleId>{775DCB02-9BB8-47FD-8907-85C794F793BA}</a:tableStyleId>
              </a:tblPr>
              <a:tblGrid>
                <a:gridCol w="2945349">
                  <a:extLst>
                    <a:ext uri="{9D8B030D-6E8A-4147-A177-3AD203B41FA5}">
                      <a16:colId xmlns:a16="http://schemas.microsoft.com/office/drawing/2014/main" val="3073392984"/>
                    </a:ext>
                  </a:extLst>
                </a:gridCol>
                <a:gridCol w="2730796">
                  <a:extLst>
                    <a:ext uri="{9D8B030D-6E8A-4147-A177-3AD203B41FA5}">
                      <a16:colId xmlns:a16="http://schemas.microsoft.com/office/drawing/2014/main" val="3737354122"/>
                    </a:ext>
                  </a:extLst>
                </a:gridCol>
                <a:gridCol w="2227630">
                  <a:extLst>
                    <a:ext uri="{9D8B030D-6E8A-4147-A177-3AD203B41FA5}">
                      <a16:colId xmlns:a16="http://schemas.microsoft.com/office/drawing/2014/main" val="1188515183"/>
                    </a:ext>
                  </a:extLst>
                </a:gridCol>
              </a:tblGrid>
              <a:tr h="733536">
                <a:tc>
                  <a:txBody>
                    <a:bodyPr/>
                    <a:lstStyle/>
                    <a:p>
                      <a:pPr algn="ctr"/>
                      <a:r>
                        <a:rPr lang="en-US" sz="2800">
                          <a:latin typeface="TW Cen MT"/>
                        </a:rPr>
                        <a:t>FY 2024 Budget</a:t>
                      </a:r>
                      <a:endParaRPr lang="en-US"/>
                    </a:p>
                  </a:txBody>
                  <a:tcPr anchor="ctr"/>
                </a:tc>
                <a:tc>
                  <a:txBody>
                    <a:bodyPr/>
                    <a:lstStyle/>
                    <a:p>
                      <a:pPr algn="ctr"/>
                      <a:r>
                        <a:rPr lang="en-US" sz="2800">
                          <a:latin typeface="TW Cen MT"/>
                        </a:rPr>
                        <a:t>FY 2025 Budget</a:t>
                      </a:r>
                      <a:endParaRPr lang="en-US">
                        <a:latin typeface="TW Cen MT"/>
                      </a:endParaRPr>
                    </a:p>
                  </a:txBody>
                  <a:tcPr anchor="ctr"/>
                </a:tc>
                <a:tc>
                  <a:txBody>
                    <a:bodyPr/>
                    <a:lstStyle/>
                    <a:p>
                      <a:pPr algn="ctr"/>
                      <a:r>
                        <a:rPr lang="en-US" sz="2800">
                          <a:latin typeface="TW Cen MT"/>
                        </a:rPr>
                        <a:t>Change</a:t>
                      </a:r>
                    </a:p>
                  </a:txBody>
                  <a:tcPr anchor="ctr"/>
                </a:tc>
                <a:extLst>
                  <a:ext uri="{0D108BD9-81ED-4DB2-BD59-A6C34878D82A}">
                    <a16:rowId xmlns:a16="http://schemas.microsoft.com/office/drawing/2014/main" val="329471132"/>
                  </a:ext>
                </a:extLst>
              </a:tr>
              <a:tr h="1327355">
                <a:tc>
                  <a:txBody>
                    <a:bodyPr/>
                    <a:lstStyle/>
                    <a:p>
                      <a:pPr algn="ctr"/>
                      <a:r>
                        <a:rPr lang="en-US" sz="2800">
                          <a:latin typeface="TW Cen MT"/>
                        </a:rPr>
                        <a:t>$673,138,100</a:t>
                      </a:r>
                    </a:p>
                  </a:txBody>
                  <a:tcPr>
                    <a:noFill/>
                  </a:tcPr>
                </a:tc>
                <a:tc>
                  <a:txBody>
                    <a:bodyPr/>
                    <a:lstStyle/>
                    <a:p>
                      <a:pPr algn="ctr"/>
                      <a:r>
                        <a:rPr lang="en-US" sz="2800">
                          <a:latin typeface="TW Cen MT"/>
                        </a:rPr>
                        <a:t>$748,138,100</a:t>
                      </a:r>
                    </a:p>
                  </a:txBody>
                  <a:tcPr>
                    <a:noFill/>
                  </a:tcPr>
                </a:tc>
                <a:tc>
                  <a:txBody>
                    <a:bodyPr/>
                    <a:lstStyle/>
                    <a:p>
                      <a:pPr algn="r"/>
                      <a:r>
                        <a:rPr lang="en-US" sz="2800">
                          <a:latin typeface="TW Cen MT"/>
                        </a:rPr>
                        <a:t>11.1% </a:t>
                      </a:r>
                      <a:endParaRPr lang="en-US">
                        <a:latin typeface="TW Cen MT"/>
                      </a:endParaRPr>
                    </a:p>
                    <a:p>
                      <a:pPr lvl="0" algn="r">
                        <a:buNone/>
                      </a:pPr>
                      <a:r>
                        <a:rPr lang="en-US" sz="2800">
                          <a:latin typeface="TW Cen MT"/>
                        </a:rPr>
                        <a:t>  $75 Million</a:t>
                      </a:r>
                      <a:endParaRPr lang="en-US">
                        <a:latin typeface="TW Cen MT"/>
                      </a:endParaRPr>
                    </a:p>
                  </a:txBody>
                  <a:tcPr>
                    <a:noFill/>
                  </a:tcPr>
                </a:tc>
                <a:extLst>
                  <a:ext uri="{0D108BD9-81ED-4DB2-BD59-A6C34878D82A}">
                    <a16:rowId xmlns:a16="http://schemas.microsoft.com/office/drawing/2014/main" val="545299457"/>
                  </a:ext>
                </a:extLst>
              </a:tr>
            </a:tbl>
          </a:graphicData>
        </a:graphic>
      </p:graphicFrame>
      <p:sp>
        <p:nvSpPr>
          <p:cNvPr id="12" name="Arrow: Up 11">
            <a:extLst>
              <a:ext uri="{FF2B5EF4-FFF2-40B4-BE49-F238E27FC236}">
                <a16:creationId xmlns:a16="http://schemas.microsoft.com/office/drawing/2014/main" id="{FC981F69-E035-E1EB-A325-AAE6828E4588}"/>
              </a:ext>
            </a:extLst>
          </p:cNvPr>
          <p:cNvSpPr/>
          <p:nvPr/>
        </p:nvSpPr>
        <p:spPr>
          <a:xfrm>
            <a:off x="6690029" y="4223449"/>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985B10-9E26-A9F3-1A9A-BF9D6699F890}"/>
              </a:ext>
            </a:extLst>
          </p:cNvPr>
          <p:cNvSpPr txBox="1"/>
          <p:nvPr/>
        </p:nvSpPr>
        <p:spPr>
          <a:xfrm>
            <a:off x="452975" y="6047259"/>
            <a:ext cx="7899396" cy="1902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ct val="20000"/>
              </a:spcBef>
              <a:buFont typeface="Arial"/>
              <a:buChar char="•"/>
            </a:pPr>
            <a:r>
              <a:rPr lang="en-US" sz="2800" dirty="0">
                <a:solidFill>
                  <a:schemeClr val="tx1">
                    <a:lumMod val="95000"/>
                    <a:lumOff val="5000"/>
                  </a:schemeClr>
                </a:solidFill>
                <a:latin typeface="TW Cen MT"/>
                <a:cs typeface="Calibri"/>
              </a:rPr>
              <a:t>Building on the creation of 5,000 preschool slots from FY24</a:t>
            </a:r>
          </a:p>
          <a:p>
            <a:pPr marL="457200" indent="-457200">
              <a:spcBef>
                <a:spcPct val="20000"/>
              </a:spcBef>
              <a:buFont typeface="Arial"/>
              <a:buChar char="•"/>
            </a:pPr>
            <a:r>
              <a:rPr lang="en-US" sz="2800" dirty="0">
                <a:solidFill>
                  <a:schemeClr val="tx1">
                    <a:lumMod val="95000"/>
                    <a:lumOff val="5000"/>
                  </a:schemeClr>
                </a:solidFill>
                <a:latin typeface="TW Cen MT"/>
                <a:cs typeface="Calibri"/>
              </a:rPr>
              <a:t>Continue increase compensation and provide support for workforce.</a:t>
            </a:r>
          </a:p>
        </p:txBody>
      </p:sp>
      <p:sp>
        <p:nvSpPr>
          <p:cNvPr id="3" name="Rectangle 2">
            <a:extLst>
              <a:ext uri="{FF2B5EF4-FFF2-40B4-BE49-F238E27FC236}">
                <a16:creationId xmlns:a16="http://schemas.microsoft.com/office/drawing/2014/main" id="{99A2FE54-8028-84FE-F5DC-76DA6BB8D25D}"/>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863BA-5D64-E4EE-32CD-A791C14DFA43}"/>
              </a:ext>
            </a:extLst>
          </p:cNvPr>
          <p:cNvSpPr>
            <a:spLocks noGrp="1"/>
          </p:cNvSpPr>
          <p:nvPr>
            <p:ph type="title"/>
          </p:nvPr>
        </p:nvSpPr>
        <p:spPr/>
        <p:txBody>
          <a:bodyPr/>
          <a:lstStyle/>
          <a:p>
            <a:r>
              <a:rPr lang="en-US" dirty="0">
                <a:latin typeface="Tw Cen MT"/>
              </a:rPr>
              <a:t>State Budget/Presupuesto Estatal</a:t>
            </a:r>
          </a:p>
        </p:txBody>
      </p:sp>
      <p:graphicFrame>
        <p:nvGraphicFramePr>
          <p:cNvPr id="9" name="Table 10">
            <a:extLst>
              <a:ext uri="{FF2B5EF4-FFF2-40B4-BE49-F238E27FC236}">
                <a16:creationId xmlns:a16="http://schemas.microsoft.com/office/drawing/2014/main" id="{E27618E3-363B-8931-545D-538E91D97114}"/>
              </a:ext>
            </a:extLst>
          </p:cNvPr>
          <p:cNvGraphicFramePr>
            <a:graphicFrameLocks noGrp="1"/>
          </p:cNvGraphicFramePr>
          <p:nvPr>
            <p:extLst>
              <p:ext uri="{D42A27DB-BD31-4B8C-83A1-F6EECF244321}">
                <p14:modId xmlns:p14="http://schemas.microsoft.com/office/powerpoint/2010/main" val="3582445619"/>
              </p:ext>
            </p:extLst>
          </p:nvPr>
        </p:nvGraphicFramePr>
        <p:xfrm>
          <a:off x="9767454" y="3411681"/>
          <a:ext cx="8094286" cy="2698955"/>
        </p:xfrm>
        <a:graphic>
          <a:graphicData uri="http://schemas.openxmlformats.org/drawingml/2006/table">
            <a:tbl>
              <a:tblPr firstRow="1" bandRow="1">
                <a:tableStyleId>{775DCB02-9BB8-47FD-8907-85C794F793BA}</a:tableStyleId>
              </a:tblPr>
              <a:tblGrid>
                <a:gridCol w="3016343">
                  <a:extLst>
                    <a:ext uri="{9D8B030D-6E8A-4147-A177-3AD203B41FA5}">
                      <a16:colId xmlns:a16="http://schemas.microsoft.com/office/drawing/2014/main" val="3073392984"/>
                    </a:ext>
                  </a:extLst>
                </a:gridCol>
                <a:gridCol w="2796619">
                  <a:extLst>
                    <a:ext uri="{9D8B030D-6E8A-4147-A177-3AD203B41FA5}">
                      <a16:colId xmlns:a16="http://schemas.microsoft.com/office/drawing/2014/main" val="3737354122"/>
                    </a:ext>
                  </a:extLst>
                </a:gridCol>
                <a:gridCol w="2281324">
                  <a:extLst>
                    <a:ext uri="{9D8B030D-6E8A-4147-A177-3AD203B41FA5}">
                      <a16:colId xmlns:a16="http://schemas.microsoft.com/office/drawing/2014/main" val="1188515183"/>
                    </a:ext>
                  </a:extLst>
                </a:gridCol>
              </a:tblGrid>
              <a:tr h="733537">
                <a:tc>
                  <a:txBody>
                    <a:bodyPr/>
                    <a:lstStyle/>
                    <a:p>
                      <a:pPr algn="ctr"/>
                      <a:r>
                        <a:rPr lang="es-ES" sz="2800" dirty="0">
                          <a:latin typeface="TW Cen MT"/>
                        </a:rPr>
                        <a:t>Presupuesto para el Año Fiscal 2024</a:t>
                      </a:r>
                      <a:endParaRPr lang="en-US" dirty="0"/>
                    </a:p>
                  </a:txBody>
                  <a:tcPr anchor="ctr"/>
                </a:tc>
                <a:tc>
                  <a:txBody>
                    <a:bodyPr/>
                    <a:lstStyle/>
                    <a:p>
                      <a:pPr algn="ctr"/>
                      <a:r>
                        <a:rPr lang="es-ES" sz="2800" dirty="0">
                          <a:latin typeface="TW Cen MT"/>
                        </a:rPr>
                        <a:t>Presupuesto para el Año Fiscal 2025</a:t>
                      </a:r>
                      <a:endParaRPr lang="en-US" dirty="0">
                        <a:latin typeface="TW Cen MT"/>
                      </a:endParaRPr>
                    </a:p>
                  </a:txBody>
                  <a:tcPr anchor="ctr"/>
                </a:tc>
                <a:tc>
                  <a:txBody>
                    <a:bodyPr/>
                    <a:lstStyle/>
                    <a:p>
                      <a:pPr algn="ctr"/>
                      <a:r>
                        <a:rPr lang="en-US" sz="2800" dirty="0">
                          <a:latin typeface="TW Cen MT"/>
                        </a:rPr>
                        <a:t>Diferencia</a:t>
                      </a:r>
                    </a:p>
                  </a:txBody>
                  <a:tcPr anchor="ctr"/>
                </a:tc>
                <a:extLst>
                  <a:ext uri="{0D108BD9-81ED-4DB2-BD59-A6C34878D82A}">
                    <a16:rowId xmlns:a16="http://schemas.microsoft.com/office/drawing/2014/main" val="329471132"/>
                  </a:ext>
                </a:extLst>
              </a:tr>
              <a:tr h="1327355">
                <a:tc>
                  <a:txBody>
                    <a:bodyPr/>
                    <a:lstStyle/>
                    <a:p>
                      <a:pPr algn="ctr"/>
                      <a:r>
                        <a:rPr lang="en-US" sz="2800">
                          <a:latin typeface="TW Cen MT"/>
                        </a:rPr>
                        <a:t>$673,138,100</a:t>
                      </a:r>
                    </a:p>
                  </a:txBody>
                  <a:tcPr>
                    <a:noFill/>
                  </a:tcPr>
                </a:tc>
                <a:tc>
                  <a:txBody>
                    <a:bodyPr/>
                    <a:lstStyle/>
                    <a:p>
                      <a:pPr algn="ctr"/>
                      <a:r>
                        <a:rPr lang="en-US" sz="2800">
                          <a:latin typeface="TW Cen MT"/>
                        </a:rPr>
                        <a:t>$748,138,100</a:t>
                      </a:r>
                    </a:p>
                  </a:txBody>
                  <a:tcPr>
                    <a:noFill/>
                  </a:tcPr>
                </a:tc>
                <a:tc>
                  <a:txBody>
                    <a:bodyPr/>
                    <a:lstStyle/>
                    <a:p>
                      <a:pPr algn="r"/>
                      <a:r>
                        <a:rPr lang="en-US" sz="2800" dirty="0">
                          <a:latin typeface="TW Cen MT"/>
                        </a:rPr>
                        <a:t>11.1% </a:t>
                      </a:r>
                      <a:endParaRPr lang="en-US" dirty="0">
                        <a:latin typeface="TW Cen MT"/>
                      </a:endParaRPr>
                    </a:p>
                    <a:p>
                      <a:pPr lvl="0" algn="r">
                        <a:buNone/>
                      </a:pPr>
                      <a:r>
                        <a:rPr lang="en-US" sz="2800" dirty="0">
                          <a:latin typeface="TW Cen MT"/>
                        </a:rPr>
                        <a:t>  $75 Millones</a:t>
                      </a:r>
                      <a:endParaRPr lang="en-US" dirty="0">
                        <a:latin typeface="TW Cen MT"/>
                      </a:endParaRPr>
                    </a:p>
                  </a:txBody>
                  <a:tcPr>
                    <a:noFill/>
                  </a:tcPr>
                </a:tc>
                <a:extLst>
                  <a:ext uri="{0D108BD9-81ED-4DB2-BD59-A6C34878D82A}">
                    <a16:rowId xmlns:a16="http://schemas.microsoft.com/office/drawing/2014/main" val="545299457"/>
                  </a:ext>
                </a:extLst>
              </a:tr>
            </a:tbl>
          </a:graphicData>
        </a:graphic>
      </p:graphicFrame>
      <p:sp>
        <p:nvSpPr>
          <p:cNvPr id="11" name="Arrow: Up 10">
            <a:extLst>
              <a:ext uri="{FF2B5EF4-FFF2-40B4-BE49-F238E27FC236}">
                <a16:creationId xmlns:a16="http://schemas.microsoft.com/office/drawing/2014/main" id="{3EF254C2-F377-EB84-F39B-6B7A127A4231}"/>
              </a:ext>
            </a:extLst>
          </p:cNvPr>
          <p:cNvSpPr/>
          <p:nvPr/>
        </p:nvSpPr>
        <p:spPr>
          <a:xfrm>
            <a:off x="16215028" y="4223449"/>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191E7B-0E4B-1BFE-B343-5A73810E47FC}"/>
              </a:ext>
            </a:extLst>
          </p:cNvPr>
          <p:cNvSpPr txBox="1"/>
          <p:nvPr/>
        </p:nvSpPr>
        <p:spPr>
          <a:xfrm>
            <a:off x="9760862" y="6046443"/>
            <a:ext cx="8079064" cy="1902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ct val="20000"/>
              </a:spcBef>
              <a:spcAft>
                <a:spcPts val="0"/>
              </a:spcAft>
              <a:buClrTx/>
              <a:buSzTx/>
              <a:buFont typeface="Arial"/>
              <a:buChar char="•"/>
              <a:tabLst/>
              <a:defRPr/>
            </a:pPr>
            <a:r>
              <a:rPr kumimoji="0" lang="es-ES" sz="2800" b="0" i="0" u="none" strike="noStrike" kern="1200" cap="none" spc="0" normalizeH="0" baseline="0" noProof="0" dirty="0">
                <a:ln>
                  <a:noFill/>
                </a:ln>
                <a:solidFill>
                  <a:prstClr val="black">
                    <a:lumMod val="95000"/>
                    <a:lumOff val="5000"/>
                  </a:prstClr>
                </a:solidFill>
                <a:effectLst/>
                <a:uLnTx/>
                <a:uFillTx/>
                <a:latin typeface="TW Cen MT"/>
                <a:ea typeface="+mn-ea"/>
                <a:cs typeface="Calibri"/>
              </a:rPr>
              <a:t>Basado en la creación de 5.000 puestos para preescolar desde el año fiscal de 24.</a:t>
            </a:r>
          </a:p>
          <a:p>
            <a:pPr marL="457200" lvl="0" indent="-457200">
              <a:spcBef>
                <a:spcPct val="20000"/>
              </a:spcBef>
              <a:buFont typeface="Arial"/>
              <a:buChar char="•"/>
              <a:defRPr/>
            </a:pPr>
            <a:r>
              <a:rPr lang="es-ES" sz="2800" dirty="0">
                <a:solidFill>
                  <a:prstClr val="black">
                    <a:lumMod val="95000"/>
                    <a:lumOff val="5000"/>
                  </a:prstClr>
                </a:solidFill>
                <a:latin typeface="TW Cen MT"/>
                <a:cs typeface="Calibri"/>
              </a:rPr>
              <a:t>Continuar aumentando la compensación y brindar apoyo a la fuerza laboral</a:t>
            </a:r>
            <a:endParaRPr lang="en-US" dirty="0">
              <a:solidFill>
                <a:schemeClr val="tx1">
                  <a:lumMod val="95000"/>
                  <a:lumOff val="5000"/>
                </a:schemeClr>
              </a:solidFill>
              <a:latin typeface="TW Cen MT"/>
              <a:ea typeface="Calibri"/>
              <a:cs typeface="Calibri"/>
            </a:endParaRPr>
          </a:p>
        </p:txBody>
      </p:sp>
      <p:pic>
        <p:nvPicPr>
          <p:cNvPr id="16" name="Picture 15" descr="A logo for a children&amp;#39;s organization&#10;&#10;Description automatically generated">
            <a:extLst>
              <a:ext uri="{FF2B5EF4-FFF2-40B4-BE49-F238E27FC236}">
                <a16:creationId xmlns:a16="http://schemas.microsoft.com/office/drawing/2014/main" id="{75827613-7498-4751-A5EF-AFC795FD762B}"/>
              </a:ext>
            </a:extLst>
          </p:cNvPr>
          <p:cNvPicPr>
            <a:picLocks noChangeAspect="1"/>
          </p:cNvPicPr>
          <p:nvPr/>
        </p:nvPicPr>
        <p:blipFill>
          <a:blip r:embed="rId3"/>
          <a:stretch>
            <a:fillRect/>
          </a:stretch>
        </p:blipFill>
        <p:spPr>
          <a:xfrm>
            <a:off x="457676" y="8769361"/>
            <a:ext cx="3918018" cy="1339518"/>
          </a:xfrm>
          <a:prstGeom prst="rect">
            <a:avLst/>
          </a:prstGeom>
          <a:ln>
            <a:noFill/>
          </a:ln>
        </p:spPr>
      </p:pic>
    </p:spTree>
    <p:extLst>
      <p:ext uri="{BB962C8B-B14F-4D97-AF65-F5344CB8AC3E}">
        <p14:creationId xmlns:p14="http://schemas.microsoft.com/office/powerpoint/2010/main" val="78573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120952" y="1921213"/>
            <a:ext cx="18164498" cy="793388"/>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975CA5"/>
                </a:solidFill>
                <a:latin typeface="TW Cen MT"/>
                <a:cs typeface="Calibri"/>
              </a:rPr>
              <a:t>Early Intervention/Intervención Temprana</a:t>
            </a:r>
          </a:p>
        </p:txBody>
      </p:sp>
      <p:sp>
        <p:nvSpPr>
          <p:cNvPr id="7" name="TextBox 6">
            <a:extLst>
              <a:ext uri="{FF2B5EF4-FFF2-40B4-BE49-F238E27FC236}">
                <a16:creationId xmlns:a16="http://schemas.microsoft.com/office/drawing/2014/main" id="{64190EFA-AAFC-68F8-218D-AFA59D06BC75}"/>
              </a:ext>
            </a:extLst>
          </p:cNvPr>
          <p:cNvSpPr txBox="1"/>
          <p:nvPr/>
        </p:nvSpPr>
        <p:spPr>
          <a:xfrm>
            <a:off x="588543" y="6847028"/>
            <a:ext cx="77424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solidFill>
                  <a:schemeClr val="tx1">
                    <a:lumMod val="95000"/>
                    <a:lumOff val="5000"/>
                  </a:schemeClr>
                </a:solidFill>
                <a:latin typeface="TW Cen MT"/>
                <a:cs typeface="Calibri"/>
              </a:rPr>
              <a:t>Increase will accommodate caseload growth</a:t>
            </a:r>
          </a:p>
        </p:txBody>
      </p:sp>
      <p:graphicFrame>
        <p:nvGraphicFramePr>
          <p:cNvPr id="3" name="Table 10">
            <a:extLst>
              <a:ext uri="{FF2B5EF4-FFF2-40B4-BE49-F238E27FC236}">
                <a16:creationId xmlns:a16="http://schemas.microsoft.com/office/drawing/2014/main" id="{051BE7AB-26CC-2FB0-C04F-DDD44ADD493F}"/>
              </a:ext>
            </a:extLst>
          </p:cNvPr>
          <p:cNvGraphicFramePr>
            <a:graphicFrameLocks noGrp="1"/>
          </p:cNvGraphicFramePr>
          <p:nvPr>
            <p:extLst>
              <p:ext uri="{D42A27DB-BD31-4B8C-83A1-F6EECF244321}">
                <p14:modId xmlns:p14="http://schemas.microsoft.com/office/powerpoint/2010/main" val="1107753762"/>
              </p:ext>
            </p:extLst>
          </p:nvPr>
        </p:nvGraphicFramePr>
        <p:xfrm>
          <a:off x="484634" y="3687010"/>
          <a:ext cx="8189172" cy="2457013"/>
        </p:xfrm>
        <a:graphic>
          <a:graphicData uri="http://schemas.openxmlformats.org/drawingml/2006/table">
            <a:tbl>
              <a:tblPr firstRow="1" bandRow="1">
                <a:tableStyleId>{775DCB02-9BB8-47FD-8907-85C794F793BA}</a:tableStyleId>
              </a:tblPr>
              <a:tblGrid>
                <a:gridCol w="3077135">
                  <a:extLst>
                    <a:ext uri="{9D8B030D-6E8A-4147-A177-3AD203B41FA5}">
                      <a16:colId xmlns:a16="http://schemas.microsoft.com/office/drawing/2014/main" val="3073392984"/>
                    </a:ext>
                  </a:extLst>
                </a:gridCol>
                <a:gridCol w="2901779">
                  <a:extLst>
                    <a:ext uri="{9D8B030D-6E8A-4147-A177-3AD203B41FA5}">
                      <a16:colId xmlns:a16="http://schemas.microsoft.com/office/drawing/2014/main" val="3737354122"/>
                    </a:ext>
                  </a:extLst>
                </a:gridCol>
                <a:gridCol w="2210258">
                  <a:extLst>
                    <a:ext uri="{9D8B030D-6E8A-4147-A177-3AD203B41FA5}">
                      <a16:colId xmlns:a16="http://schemas.microsoft.com/office/drawing/2014/main" val="1188515183"/>
                    </a:ext>
                  </a:extLst>
                </a:gridCol>
              </a:tblGrid>
              <a:tr h="1157632">
                <a:tc>
                  <a:txBody>
                    <a:bodyPr/>
                    <a:lstStyle/>
                    <a:p>
                      <a:pPr algn="ctr"/>
                      <a:r>
                        <a:rPr lang="en-US" sz="2800">
                          <a:latin typeface="TW Cen MT"/>
                        </a:rPr>
                        <a:t>FY 2024 Budget</a:t>
                      </a:r>
                    </a:p>
                  </a:txBody>
                  <a:tcPr anchor="ctr"/>
                </a:tc>
                <a:tc>
                  <a:txBody>
                    <a:bodyPr/>
                    <a:lstStyle/>
                    <a:p>
                      <a:pPr algn="ctr"/>
                      <a:r>
                        <a:rPr lang="en-US" sz="2800">
                          <a:latin typeface="TW Cen MT"/>
                        </a:rPr>
                        <a:t>FY 2025 Budget</a:t>
                      </a:r>
                    </a:p>
                  </a:txBody>
                  <a:tcPr anchor="ctr"/>
                </a:tc>
                <a:tc>
                  <a:txBody>
                    <a:bodyPr/>
                    <a:lstStyle/>
                    <a:p>
                      <a:pPr algn="ctr"/>
                      <a:r>
                        <a:rPr lang="en-US" sz="2800">
                          <a:latin typeface="TW Cen MT"/>
                        </a:rPr>
                        <a:t>Change</a:t>
                      </a:r>
                    </a:p>
                  </a:txBody>
                  <a:tcPr anchor="ctr"/>
                </a:tc>
                <a:extLst>
                  <a:ext uri="{0D108BD9-81ED-4DB2-BD59-A6C34878D82A}">
                    <a16:rowId xmlns:a16="http://schemas.microsoft.com/office/drawing/2014/main" val="329471132"/>
                  </a:ext>
                </a:extLst>
              </a:tr>
              <a:tr h="1299381">
                <a:tc>
                  <a:txBody>
                    <a:bodyPr/>
                    <a:lstStyle/>
                    <a:p>
                      <a:pPr lvl="0" algn="ctr">
                        <a:buNone/>
                      </a:pPr>
                      <a:r>
                        <a:rPr lang="en-US" sz="2800" b="0" i="0" u="none" strike="noStrike" noProof="0">
                          <a:solidFill>
                            <a:srgbClr val="000000"/>
                          </a:solidFill>
                        </a:rPr>
                        <a:t>$155,</a:t>
                      </a:r>
                      <a:r>
                        <a:rPr lang="en-US" sz="2800" b="0" i="0" u="none" strike="noStrike" noProof="0">
                          <a:solidFill>
                            <a:srgbClr val="000000"/>
                          </a:solidFill>
                          <a:latin typeface="Calibri"/>
                        </a:rPr>
                        <a:t>891</a:t>
                      </a:r>
                      <a:r>
                        <a:rPr lang="en-US" sz="2800" b="0" i="0" u="none" strike="noStrike" noProof="0">
                          <a:solidFill>
                            <a:srgbClr val="000000"/>
                          </a:solidFill>
                        </a:rPr>
                        <a:t>,900</a:t>
                      </a:r>
                      <a:endParaRPr lang="en-US" sz="2800">
                        <a:latin typeface="TW Cen MT"/>
                      </a:endParaRPr>
                    </a:p>
                  </a:txBody>
                  <a:tcPr>
                    <a:noFill/>
                  </a:tcPr>
                </a:tc>
                <a:tc>
                  <a:txBody>
                    <a:bodyPr/>
                    <a:lstStyle/>
                    <a:p>
                      <a:pPr algn="ctr"/>
                      <a:r>
                        <a:rPr lang="en-US" sz="2800">
                          <a:latin typeface="TW Cen MT"/>
                        </a:rPr>
                        <a:t>$161,891,900</a:t>
                      </a:r>
                    </a:p>
                  </a:txBody>
                  <a:tcPr>
                    <a:noFill/>
                  </a:tcPr>
                </a:tc>
                <a:tc>
                  <a:txBody>
                    <a:bodyPr/>
                    <a:lstStyle/>
                    <a:p>
                      <a:pPr algn="r"/>
                      <a:r>
                        <a:rPr lang="en-US" sz="2800">
                          <a:latin typeface="TW Cen MT"/>
                        </a:rPr>
                        <a:t>       3.8%</a:t>
                      </a:r>
                    </a:p>
                    <a:p>
                      <a:pPr lvl="0" algn="r">
                        <a:buNone/>
                      </a:pPr>
                      <a:r>
                        <a:rPr lang="en-US" sz="2800">
                          <a:latin typeface="TW Cen MT"/>
                        </a:rPr>
                        <a:t> $6 Million</a:t>
                      </a:r>
                    </a:p>
                  </a:txBody>
                  <a:tcPr>
                    <a:noFill/>
                  </a:tcPr>
                </a:tc>
                <a:extLst>
                  <a:ext uri="{0D108BD9-81ED-4DB2-BD59-A6C34878D82A}">
                    <a16:rowId xmlns:a16="http://schemas.microsoft.com/office/drawing/2014/main" val="545299457"/>
                  </a:ext>
                </a:extLst>
              </a:tr>
            </a:tbl>
          </a:graphicData>
        </a:graphic>
      </p:graphicFrame>
      <p:sp>
        <p:nvSpPr>
          <p:cNvPr id="4" name="Arrow: Up 3">
            <a:extLst>
              <a:ext uri="{FF2B5EF4-FFF2-40B4-BE49-F238E27FC236}">
                <a16:creationId xmlns:a16="http://schemas.microsoft.com/office/drawing/2014/main" id="{C2DBE936-2CF8-2163-CA27-3C5483303EF7}"/>
              </a:ext>
            </a:extLst>
          </p:cNvPr>
          <p:cNvSpPr/>
          <p:nvPr/>
        </p:nvSpPr>
        <p:spPr>
          <a:xfrm>
            <a:off x="7221359" y="4912119"/>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3627F5-7AB6-4D1C-BAC2-A9D679DD7E19}"/>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B574F-1178-72E8-1E3F-F9ABC29D4061}"/>
              </a:ext>
            </a:extLst>
          </p:cNvPr>
          <p:cNvSpPr>
            <a:spLocks noGrp="1"/>
          </p:cNvSpPr>
          <p:nvPr>
            <p:ph type="title"/>
          </p:nvPr>
        </p:nvSpPr>
        <p:spPr/>
        <p:txBody>
          <a:bodyPr/>
          <a:lstStyle/>
          <a:p>
            <a:r>
              <a:rPr lang="en-US" dirty="0">
                <a:latin typeface="Tw Cen MT"/>
              </a:rPr>
              <a:t>State Budget/Presupuesto Estatal </a:t>
            </a:r>
            <a:endParaRPr lang="en-US" dirty="0"/>
          </a:p>
        </p:txBody>
      </p:sp>
      <p:graphicFrame>
        <p:nvGraphicFramePr>
          <p:cNvPr id="10" name="Table 10">
            <a:extLst>
              <a:ext uri="{FF2B5EF4-FFF2-40B4-BE49-F238E27FC236}">
                <a16:creationId xmlns:a16="http://schemas.microsoft.com/office/drawing/2014/main" id="{69B00E2C-ACBC-4F0B-3F78-760A7894517D}"/>
              </a:ext>
            </a:extLst>
          </p:cNvPr>
          <p:cNvGraphicFramePr>
            <a:graphicFrameLocks noGrp="1"/>
          </p:cNvGraphicFramePr>
          <p:nvPr>
            <p:extLst>
              <p:ext uri="{D42A27DB-BD31-4B8C-83A1-F6EECF244321}">
                <p14:modId xmlns:p14="http://schemas.microsoft.com/office/powerpoint/2010/main" val="1028110286"/>
              </p:ext>
            </p:extLst>
          </p:nvPr>
        </p:nvGraphicFramePr>
        <p:xfrm>
          <a:off x="9680863" y="3706091"/>
          <a:ext cx="8119879" cy="2655890"/>
        </p:xfrm>
        <a:graphic>
          <a:graphicData uri="http://schemas.openxmlformats.org/drawingml/2006/table">
            <a:tbl>
              <a:tblPr firstRow="1" bandRow="1">
                <a:tableStyleId>{775DCB02-9BB8-47FD-8907-85C794F793BA}</a:tableStyleId>
              </a:tblPr>
              <a:tblGrid>
                <a:gridCol w="3051098">
                  <a:extLst>
                    <a:ext uri="{9D8B030D-6E8A-4147-A177-3AD203B41FA5}">
                      <a16:colId xmlns:a16="http://schemas.microsoft.com/office/drawing/2014/main" val="3073392984"/>
                    </a:ext>
                  </a:extLst>
                </a:gridCol>
                <a:gridCol w="2877225">
                  <a:extLst>
                    <a:ext uri="{9D8B030D-6E8A-4147-A177-3AD203B41FA5}">
                      <a16:colId xmlns:a16="http://schemas.microsoft.com/office/drawing/2014/main" val="3737354122"/>
                    </a:ext>
                  </a:extLst>
                </a:gridCol>
                <a:gridCol w="2191556">
                  <a:extLst>
                    <a:ext uri="{9D8B030D-6E8A-4147-A177-3AD203B41FA5}">
                      <a16:colId xmlns:a16="http://schemas.microsoft.com/office/drawing/2014/main" val="1188515183"/>
                    </a:ext>
                  </a:extLst>
                </a:gridCol>
              </a:tblGrid>
              <a:tr h="1157670">
                <a:tc>
                  <a:txBody>
                    <a:bodyPr/>
                    <a:lstStyle/>
                    <a:p>
                      <a:pPr algn="ctr"/>
                      <a:r>
                        <a:rPr lang="es-ES" sz="2800" dirty="0">
                          <a:latin typeface="TW Cen MT"/>
                        </a:rPr>
                        <a:t>Presupuesto para el Año Fiscal 2024</a:t>
                      </a:r>
                      <a:endParaRPr lang="en-US" sz="2800" dirty="0">
                        <a:latin typeface="TW Cen MT"/>
                      </a:endParaRPr>
                    </a:p>
                  </a:txBody>
                  <a:tcPr anchor="ctr"/>
                </a:tc>
                <a:tc>
                  <a:txBody>
                    <a:bodyPr/>
                    <a:lstStyle/>
                    <a:p>
                      <a:pPr algn="ctr"/>
                      <a:r>
                        <a:rPr lang="es-ES" sz="2800" dirty="0">
                          <a:latin typeface="TW Cen MT"/>
                        </a:rPr>
                        <a:t>Presupuesto para el Año Fiscal 2025</a:t>
                      </a:r>
                      <a:endParaRPr lang="en-US" sz="2800" dirty="0">
                        <a:latin typeface="TW Cen MT"/>
                      </a:endParaRPr>
                    </a:p>
                  </a:txBody>
                  <a:tcPr anchor="ctr"/>
                </a:tc>
                <a:tc>
                  <a:txBody>
                    <a:bodyPr/>
                    <a:lstStyle/>
                    <a:p>
                      <a:pPr algn="ctr"/>
                      <a:r>
                        <a:rPr lang="en-US" sz="2800" dirty="0">
                          <a:latin typeface="TW Cen MT"/>
                        </a:rPr>
                        <a:t>Diferencia</a:t>
                      </a:r>
                    </a:p>
                  </a:txBody>
                  <a:tcPr anchor="ctr"/>
                </a:tc>
                <a:extLst>
                  <a:ext uri="{0D108BD9-81ED-4DB2-BD59-A6C34878D82A}">
                    <a16:rowId xmlns:a16="http://schemas.microsoft.com/office/drawing/2014/main" val="329471132"/>
                  </a:ext>
                </a:extLst>
              </a:tr>
              <a:tr h="1284290">
                <a:tc>
                  <a:txBody>
                    <a:bodyPr/>
                    <a:lstStyle/>
                    <a:p>
                      <a:pPr lvl="0" algn="ctr">
                        <a:buNone/>
                      </a:pPr>
                      <a:r>
                        <a:rPr lang="en-US" sz="2800" b="0" i="0" u="none" strike="noStrike" noProof="0">
                          <a:solidFill>
                            <a:srgbClr val="000000"/>
                          </a:solidFill>
                        </a:rPr>
                        <a:t>$155,</a:t>
                      </a:r>
                      <a:r>
                        <a:rPr lang="en-US" sz="2800" b="0" i="0" u="none" strike="noStrike" noProof="0">
                          <a:solidFill>
                            <a:srgbClr val="000000"/>
                          </a:solidFill>
                          <a:latin typeface="Calibri"/>
                        </a:rPr>
                        <a:t>891</a:t>
                      </a:r>
                      <a:r>
                        <a:rPr lang="en-US" sz="2800" b="0" i="0" u="none" strike="noStrike" noProof="0">
                          <a:solidFill>
                            <a:srgbClr val="000000"/>
                          </a:solidFill>
                        </a:rPr>
                        <a:t>,900</a:t>
                      </a:r>
                      <a:endParaRPr lang="en-US" sz="2800">
                        <a:latin typeface="TW Cen MT"/>
                      </a:endParaRPr>
                    </a:p>
                  </a:txBody>
                  <a:tcPr>
                    <a:noFill/>
                  </a:tcPr>
                </a:tc>
                <a:tc>
                  <a:txBody>
                    <a:bodyPr/>
                    <a:lstStyle/>
                    <a:p>
                      <a:pPr algn="ctr"/>
                      <a:r>
                        <a:rPr lang="en-US" sz="2800">
                          <a:latin typeface="TW Cen MT"/>
                        </a:rPr>
                        <a:t>$161,891,900</a:t>
                      </a:r>
                    </a:p>
                  </a:txBody>
                  <a:tcPr>
                    <a:noFill/>
                  </a:tcPr>
                </a:tc>
                <a:tc>
                  <a:txBody>
                    <a:bodyPr/>
                    <a:lstStyle/>
                    <a:p>
                      <a:pPr algn="r"/>
                      <a:r>
                        <a:rPr lang="en-US" sz="2800" dirty="0">
                          <a:latin typeface="TW Cen MT"/>
                        </a:rPr>
                        <a:t>       3.8%</a:t>
                      </a:r>
                    </a:p>
                    <a:p>
                      <a:pPr lvl="0" algn="r">
                        <a:buNone/>
                      </a:pPr>
                      <a:r>
                        <a:rPr lang="en-US" sz="2800" dirty="0">
                          <a:latin typeface="TW Cen MT"/>
                        </a:rPr>
                        <a:t> $6 Millones</a:t>
                      </a:r>
                    </a:p>
                  </a:txBody>
                  <a:tcPr>
                    <a:noFill/>
                  </a:tcPr>
                </a:tc>
                <a:extLst>
                  <a:ext uri="{0D108BD9-81ED-4DB2-BD59-A6C34878D82A}">
                    <a16:rowId xmlns:a16="http://schemas.microsoft.com/office/drawing/2014/main" val="545299457"/>
                  </a:ext>
                </a:extLst>
              </a:tr>
            </a:tbl>
          </a:graphicData>
        </a:graphic>
      </p:graphicFrame>
      <p:sp>
        <p:nvSpPr>
          <p:cNvPr id="11" name="Arrow: Up 10">
            <a:extLst>
              <a:ext uri="{FF2B5EF4-FFF2-40B4-BE49-F238E27FC236}">
                <a16:creationId xmlns:a16="http://schemas.microsoft.com/office/drawing/2014/main" id="{08594AA7-1A44-4099-92F1-2A396C0DCDF5}"/>
              </a:ext>
            </a:extLst>
          </p:cNvPr>
          <p:cNvSpPr/>
          <p:nvPr/>
        </p:nvSpPr>
        <p:spPr>
          <a:xfrm>
            <a:off x="16313404" y="4912119"/>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F68E97-F287-7399-D19D-AD5CD37BD1F3}"/>
              </a:ext>
            </a:extLst>
          </p:cNvPr>
          <p:cNvSpPr txBox="1"/>
          <p:nvPr/>
        </p:nvSpPr>
        <p:spPr>
          <a:xfrm>
            <a:off x="9674272" y="6843080"/>
            <a:ext cx="81310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lvl="0" indent="-571500">
              <a:buFont typeface="Arial"/>
              <a:buChar char="•"/>
              <a:defRPr/>
            </a:pPr>
            <a:r>
              <a:rPr lang="es-ES" sz="3600" dirty="0">
                <a:solidFill>
                  <a:prstClr val="black">
                    <a:lumMod val="95000"/>
                    <a:lumOff val="5000"/>
                  </a:prstClr>
                </a:solidFill>
                <a:latin typeface="TW Cen MT"/>
                <a:cs typeface="Calibri"/>
              </a:rPr>
              <a:t>El aumento se adaptará al crecimiento del número de casos</a:t>
            </a:r>
            <a:endParaRPr lang="en-US" dirty="0">
              <a:solidFill>
                <a:schemeClr val="tx1">
                  <a:lumMod val="95000"/>
                  <a:lumOff val="5000"/>
                </a:schemeClr>
              </a:solidFill>
              <a:latin typeface="TW Cen MT"/>
              <a:ea typeface="Calibri"/>
              <a:cs typeface="Calibri"/>
            </a:endParaRPr>
          </a:p>
        </p:txBody>
      </p:sp>
      <p:pic>
        <p:nvPicPr>
          <p:cNvPr id="15" name="Picture 14" descr="A logo for a children&amp;#39;s organization&#10;&#10;Description automatically generated">
            <a:extLst>
              <a:ext uri="{FF2B5EF4-FFF2-40B4-BE49-F238E27FC236}">
                <a16:creationId xmlns:a16="http://schemas.microsoft.com/office/drawing/2014/main" id="{26E0F665-7E67-42EE-B977-A1E22ECBC28F}"/>
              </a:ext>
            </a:extLst>
          </p:cNvPr>
          <p:cNvPicPr>
            <a:picLocks noChangeAspect="1"/>
          </p:cNvPicPr>
          <p:nvPr/>
        </p:nvPicPr>
        <p:blipFill>
          <a:blip r:embed="rId3"/>
          <a:stretch>
            <a:fillRect/>
          </a:stretch>
        </p:blipFill>
        <p:spPr>
          <a:xfrm>
            <a:off x="492312" y="8786680"/>
            <a:ext cx="3744836" cy="1322199"/>
          </a:xfrm>
          <a:prstGeom prst="rect">
            <a:avLst/>
          </a:prstGeom>
          <a:ln>
            <a:noFill/>
          </a:ln>
        </p:spPr>
      </p:pic>
    </p:spTree>
    <p:extLst>
      <p:ext uri="{BB962C8B-B14F-4D97-AF65-F5344CB8AC3E}">
        <p14:creationId xmlns:p14="http://schemas.microsoft.com/office/powerpoint/2010/main" val="300877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1322" y="1911337"/>
            <a:ext cx="18285996" cy="810706"/>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rgbClr val="975CA5"/>
                </a:solidFill>
                <a:latin typeface="TW Cen MT"/>
                <a:cs typeface="Calibri"/>
              </a:rPr>
              <a:t>Home Visiting/Visitas a Domicilio</a:t>
            </a:r>
          </a:p>
        </p:txBody>
      </p:sp>
      <p:sp>
        <p:nvSpPr>
          <p:cNvPr id="3" name="TextBox 2">
            <a:extLst>
              <a:ext uri="{FF2B5EF4-FFF2-40B4-BE49-F238E27FC236}">
                <a16:creationId xmlns:a16="http://schemas.microsoft.com/office/drawing/2014/main" id="{5944282A-0830-E320-C855-2D2C1DB3F81B}"/>
              </a:ext>
            </a:extLst>
          </p:cNvPr>
          <p:cNvSpPr txBox="1"/>
          <p:nvPr/>
        </p:nvSpPr>
        <p:spPr>
          <a:xfrm>
            <a:off x="460999" y="5925217"/>
            <a:ext cx="8165655" cy="26961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ct val="20000"/>
              </a:spcBef>
              <a:buFont typeface="Arial"/>
              <a:buChar char="•"/>
            </a:pPr>
            <a:endParaRPr lang="en-US" sz="2800" dirty="0">
              <a:solidFill>
                <a:schemeClr val="tx1">
                  <a:lumMod val="95000"/>
                  <a:lumOff val="5000"/>
                </a:schemeClr>
              </a:solidFill>
              <a:latin typeface="TW Cen MT"/>
              <a:cs typeface="Calibri"/>
            </a:endParaRPr>
          </a:p>
          <a:p>
            <a:pPr marL="457200" indent="-457200">
              <a:spcBef>
                <a:spcPct val="20000"/>
              </a:spcBef>
              <a:buFont typeface="Arial"/>
              <a:buChar char="•"/>
            </a:pPr>
            <a:r>
              <a:rPr lang="en-US" sz="2800" dirty="0">
                <a:solidFill>
                  <a:schemeClr val="tx1">
                    <a:lumMod val="95000"/>
                    <a:lumOff val="5000"/>
                  </a:schemeClr>
                </a:solidFill>
                <a:latin typeface="TW Cen MT"/>
                <a:cs typeface="Calibri"/>
              </a:rPr>
              <a:t>Additional funding would help IDHS provide home visiting services to an additional families</a:t>
            </a:r>
            <a:endParaRPr lang="en-US" dirty="0">
              <a:solidFill>
                <a:schemeClr val="tx1">
                  <a:lumMod val="95000"/>
                  <a:lumOff val="5000"/>
                </a:schemeClr>
              </a:solidFill>
            </a:endParaRPr>
          </a:p>
          <a:p>
            <a:pPr marL="457200" indent="-457200">
              <a:spcBef>
                <a:spcPct val="20000"/>
              </a:spcBef>
              <a:buFont typeface="Arial"/>
              <a:buChar char="•"/>
            </a:pPr>
            <a:r>
              <a:rPr lang="en-US" sz="2800" dirty="0">
                <a:solidFill>
                  <a:schemeClr val="tx1">
                    <a:lumMod val="95000"/>
                    <a:lumOff val="5000"/>
                  </a:schemeClr>
                </a:solidFill>
                <a:latin typeface="TW Cen MT"/>
                <a:ea typeface="Calibri"/>
                <a:cs typeface="Calibri"/>
              </a:rPr>
              <a:t>Additional focus on increasing compensation for the home visiting workforce </a:t>
            </a:r>
          </a:p>
          <a:p>
            <a:endParaRPr lang="en-US" dirty="0">
              <a:solidFill>
                <a:schemeClr val="tx1">
                  <a:lumMod val="95000"/>
                  <a:lumOff val="5000"/>
                </a:schemeClr>
              </a:solidFill>
              <a:latin typeface="TW Cen MT"/>
              <a:ea typeface="Calibri"/>
              <a:cs typeface="Calibri"/>
            </a:endParaRPr>
          </a:p>
        </p:txBody>
      </p:sp>
      <p:graphicFrame>
        <p:nvGraphicFramePr>
          <p:cNvPr id="4" name="Table 10">
            <a:extLst>
              <a:ext uri="{FF2B5EF4-FFF2-40B4-BE49-F238E27FC236}">
                <a16:creationId xmlns:a16="http://schemas.microsoft.com/office/drawing/2014/main" id="{FA75A9C0-0BAE-AA8E-8AAB-80CF163E0547}"/>
              </a:ext>
            </a:extLst>
          </p:cNvPr>
          <p:cNvGraphicFramePr>
            <a:graphicFrameLocks noGrp="1"/>
          </p:cNvGraphicFramePr>
          <p:nvPr>
            <p:extLst>
              <p:ext uri="{D42A27DB-BD31-4B8C-83A1-F6EECF244321}">
                <p14:modId xmlns:p14="http://schemas.microsoft.com/office/powerpoint/2010/main" val="3553888447"/>
              </p:ext>
            </p:extLst>
          </p:nvPr>
        </p:nvGraphicFramePr>
        <p:xfrm>
          <a:off x="459480" y="3420011"/>
          <a:ext cx="8426455" cy="2267363"/>
        </p:xfrm>
        <a:graphic>
          <a:graphicData uri="http://schemas.openxmlformats.org/drawingml/2006/table">
            <a:tbl>
              <a:tblPr firstRow="1" bandRow="1">
                <a:tableStyleId>{775DCB02-9BB8-47FD-8907-85C794F793BA}</a:tableStyleId>
              </a:tblPr>
              <a:tblGrid>
                <a:gridCol w="3166294">
                  <a:extLst>
                    <a:ext uri="{9D8B030D-6E8A-4147-A177-3AD203B41FA5}">
                      <a16:colId xmlns:a16="http://schemas.microsoft.com/office/drawing/2014/main" val="3073392984"/>
                    </a:ext>
                  </a:extLst>
                </a:gridCol>
                <a:gridCol w="3002334">
                  <a:extLst>
                    <a:ext uri="{9D8B030D-6E8A-4147-A177-3AD203B41FA5}">
                      <a16:colId xmlns:a16="http://schemas.microsoft.com/office/drawing/2014/main" val="3737354122"/>
                    </a:ext>
                  </a:extLst>
                </a:gridCol>
                <a:gridCol w="2257827">
                  <a:extLst>
                    <a:ext uri="{9D8B030D-6E8A-4147-A177-3AD203B41FA5}">
                      <a16:colId xmlns:a16="http://schemas.microsoft.com/office/drawing/2014/main" val="1188515183"/>
                    </a:ext>
                  </a:extLst>
                </a:gridCol>
              </a:tblGrid>
              <a:tr h="1087810">
                <a:tc>
                  <a:txBody>
                    <a:bodyPr/>
                    <a:lstStyle/>
                    <a:p>
                      <a:pPr algn="ctr"/>
                      <a:r>
                        <a:rPr lang="en-US" sz="2800">
                          <a:latin typeface="TW Cen MT"/>
                        </a:rPr>
                        <a:t>FY 2024 Budget</a:t>
                      </a:r>
                    </a:p>
                  </a:txBody>
                  <a:tcPr anchor="ctr"/>
                </a:tc>
                <a:tc>
                  <a:txBody>
                    <a:bodyPr/>
                    <a:lstStyle/>
                    <a:p>
                      <a:pPr algn="ctr"/>
                      <a:r>
                        <a:rPr lang="en-US" sz="2800">
                          <a:latin typeface="TW Cen MT"/>
                        </a:rPr>
                        <a:t>FY 2025 Budget</a:t>
                      </a:r>
                    </a:p>
                  </a:txBody>
                  <a:tcPr anchor="ctr"/>
                </a:tc>
                <a:tc>
                  <a:txBody>
                    <a:bodyPr/>
                    <a:lstStyle/>
                    <a:p>
                      <a:pPr algn="ctr"/>
                      <a:r>
                        <a:rPr lang="en-US" sz="2800">
                          <a:latin typeface="TW Cen MT"/>
                        </a:rPr>
                        <a:t>Change</a:t>
                      </a:r>
                    </a:p>
                  </a:txBody>
                  <a:tcPr anchor="ctr"/>
                </a:tc>
                <a:extLst>
                  <a:ext uri="{0D108BD9-81ED-4DB2-BD59-A6C34878D82A}">
                    <a16:rowId xmlns:a16="http://schemas.microsoft.com/office/drawing/2014/main" val="329471132"/>
                  </a:ext>
                </a:extLst>
              </a:tr>
              <a:tr h="1179553">
                <a:tc>
                  <a:txBody>
                    <a:bodyPr/>
                    <a:lstStyle/>
                    <a:p>
                      <a:pPr lvl="0" algn="ctr">
                        <a:buNone/>
                      </a:pPr>
                      <a:r>
                        <a:rPr lang="en-US" sz="3200">
                          <a:latin typeface="TW Cen MT"/>
                        </a:rPr>
                        <a:t>$22,926,300</a:t>
                      </a:r>
                    </a:p>
                  </a:txBody>
                  <a:tcPr>
                    <a:noFill/>
                  </a:tcPr>
                </a:tc>
                <a:tc>
                  <a:txBody>
                    <a:bodyPr/>
                    <a:lstStyle/>
                    <a:p>
                      <a:pPr algn="ctr"/>
                      <a:r>
                        <a:rPr lang="en-US" sz="3200">
                          <a:latin typeface="TW Cen MT"/>
                        </a:rPr>
                        <a:t>$27,926,300</a:t>
                      </a:r>
                    </a:p>
                  </a:txBody>
                  <a:tcPr>
                    <a:noFill/>
                  </a:tcPr>
                </a:tc>
                <a:tc>
                  <a:txBody>
                    <a:bodyPr/>
                    <a:lstStyle/>
                    <a:p>
                      <a:pPr algn="r"/>
                      <a:r>
                        <a:rPr lang="en-US" sz="3200">
                          <a:latin typeface="TW Cen MT"/>
                        </a:rPr>
                        <a:t>     21.8%</a:t>
                      </a:r>
                    </a:p>
                    <a:p>
                      <a:pPr lvl="0" algn="r">
                        <a:buNone/>
                      </a:pPr>
                      <a:r>
                        <a:rPr lang="en-US" sz="3200">
                          <a:latin typeface="TW Cen MT"/>
                        </a:rPr>
                        <a:t>$5 Million</a:t>
                      </a:r>
                    </a:p>
                  </a:txBody>
                  <a:tcPr>
                    <a:noFill/>
                  </a:tcPr>
                </a:tc>
                <a:extLst>
                  <a:ext uri="{0D108BD9-81ED-4DB2-BD59-A6C34878D82A}">
                    <a16:rowId xmlns:a16="http://schemas.microsoft.com/office/drawing/2014/main" val="545299457"/>
                  </a:ext>
                </a:extLst>
              </a:tr>
            </a:tbl>
          </a:graphicData>
        </a:graphic>
      </p:graphicFrame>
      <p:sp>
        <p:nvSpPr>
          <p:cNvPr id="10" name="Arrow: Up 9">
            <a:extLst>
              <a:ext uri="{FF2B5EF4-FFF2-40B4-BE49-F238E27FC236}">
                <a16:creationId xmlns:a16="http://schemas.microsoft.com/office/drawing/2014/main" id="{75EC2287-E32D-A3D8-FBF3-BA1B106DDD88}"/>
              </a:ext>
            </a:extLst>
          </p:cNvPr>
          <p:cNvSpPr/>
          <p:nvPr/>
        </p:nvSpPr>
        <p:spPr>
          <a:xfrm>
            <a:off x="7176652" y="4550391"/>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713203-D3C3-CAD4-096F-A20FA6E0D0F6}"/>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047F4-4C9E-E79A-35F7-CC0D31D98ECC}"/>
              </a:ext>
            </a:extLst>
          </p:cNvPr>
          <p:cNvSpPr>
            <a:spLocks noGrp="1"/>
          </p:cNvSpPr>
          <p:nvPr>
            <p:ph type="title"/>
          </p:nvPr>
        </p:nvSpPr>
        <p:spPr/>
        <p:txBody>
          <a:bodyPr/>
          <a:lstStyle/>
          <a:p>
            <a:r>
              <a:rPr lang="en-US" dirty="0">
                <a:latin typeface="Tw Cen MT"/>
              </a:rPr>
              <a:t>State Budget/Presupuesto Estatal</a:t>
            </a:r>
            <a:endParaRPr lang="en-US" dirty="0"/>
          </a:p>
        </p:txBody>
      </p:sp>
      <p:graphicFrame>
        <p:nvGraphicFramePr>
          <p:cNvPr id="12" name="Table 10">
            <a:extLst>
              <a:ext uri="{FF2B5EF4-FFF2-40B4-BE49-F238E27FC236}">
                <a16:creationId xmlns:a16="http://schemas.microsoft.com/office/drawing/2014/main" id="{4AFF436F-F56C-0FA7-496B-3106DA9AF6C6}"/>
              </a:ext>
            </a:extLst>
          </p:cNvPr>
          <p:cNvGraphicFramePr>
            <a:graphicFrameLocks noGrp="1"/>
          </p:cNvGraphicFramePr>
          <p:nvPr>
            <p:extLst>
              <p:ext uri="{D42A27DB-BD31-4B8C-83A1-F6EECF244321}">
                <p14:modId xmlns:p14="http://schemas.microsoft.com/office/powerpoint/2010/main" val="1329513450"/>
              </p:ext>
            </p:extLst>
          </p:nvPr>
        </p:nvGraphicFramePr>
        <p:xfrm>
          <a:off x="9647694" y="3429000"/>
          <a:ext cx="8322536" cy="2164457"/>
        </p:xfrm>
        <a:graphic>
          <a:graphicData uri="http://schemas.openxmlformats.org/drawingml/2006/table">
            <a:tbl>
              <a:tblPr firstRow="1" bandRow="1">
                <a:tableStyleId>{775DCB02-9BB8-47FD-8907-85C794F793BA}</a:tableStyleId>
              </a:tblPr>
              <a:tblGrid>
                <a:gridCol w="3127247">
                  <a:extLst>
                    <a:ext uri="{9D8B030D-6E8A-4147-A177-3AD203B41FA5}">
                      <a16:colId xmlns:a16="http://schemas.microsoft.com/office/drawing/2014/main" val="3073392984"/>
                    </a:ext>
                  </a:extLst>
                </a:gridCol>
                <a:gridCol w="2965308">
                  <a:extLst>
                    <a:ext uri="{9D8B030D-6E8A-4147-A177-3AD203B41FA5}">
                      <a16:colId xmlns:a16="http://schemas.microsoft.com/office/drawing/2014/main" val="3737354122"/>
                    </a:ext>
                  </a:extLst>
                </a:gridCol>
                <a:gridCol w="2229981">
                  <a:extLst>
                    <a:ext uri="{9D8B030D-6E8A-4147-A177-3AD203B41FA5}">
                      <a16:colId xmlns:a16="http://schemas.microsoft.com/office/drawing/2014/main" val="1188515183"/>
                    </a:ext>
                  </a:extLst>
                </a:gridCol>
              </a:tblGrid>
              <a:tr h="1026251">
                <a:tc>
                  <a:txBody>
                    <a:bodyPr/>
                    <a:lstStyle/>
                    <a:p>
                      <a:pPr algn="ctr"/>
                      <a:r>
                        <a:rPr lang="es-ES" sz="2800" dirty="0">
                          <a:latin typeface="TW Cen MT"/>
                        </a:rPr>
                        <a:t>Presupuesto para el Año Fiscal 2024</a:t>
                      </a:r>
                      <a:endParaRPr lang="en-US" sz="2800" dirty="0">
                        <a:latin typeface="TW Cen MT"/>
                      </a:endParaRPr>
                    </a:p>
                  </a:txBody>
                  <a:tcPr anchor="ctr"/>
                </a:tc>
                <a:tc>
                  <a:txBody>
                    <a:bodyPr/>
                    <a:lstStyle/>
                    <a:p>
                      <a:pPr algn="ctr"/>
                      <a:r>
                        <a:rPr lang="es-ES" sz="2800" dirty="0">
                          <a:latin typeface="TW Cen MT"/>
                        </a:rPr>
                        <a:t>Presupuesto para el Año Fiscal 2025</a:t>
                      </a:r>
                      <a:endParaRPr lang="en-US" sz="2800" dirty="0">
                        <a:latin typeface="TW Cen MT"/>
                      </a:endParaRPr>
                    </a:p>
                  </a:txBody>
                  <a:tcPr anchor="ctr"/>
                </a:tc>
                <a:tc>
                  <a:txBody>
                    <a:bodyPr/>
                    <a:lstStyle/>
                    <a:p>
                      <a:pPr algn="ctr"/>
                      <a:r>
                        <a:rPr lang="en-US" sz="2800" dirty="0">
                          <a:latin typeface="TW Cen MT"/>
                        </a:rPr>
                        <a:t>Diferencia</a:t>
                      </a:r>
                    </a:p>
                  </a:txBody>
                  <a:tcPr anchor="ctr"/>
                </a:tc>
                <a:extLst>
                  <a:ext uri="{0D108BD9-81ED-4DB2-BD59-A6C34878D82A}">
                    <a16:rowId xmlns:a16="http://schemas.microsoft.com/office/drawing/2014/main" val="329471132"/>
                  </a:ext>
                </a:extLst>
              </a:tr>
              <a:tr h="1138206">
                <a:tc>
                  <a:txBody>
                    <a:bodyPr/>
                    <a:lstStyle/>
                    <a:p>
                      <a:pPr lvl="0" algn="ctr">
                        <a:buNone/>
                      </a:pPr>
                      <a:r>
                        <a:rPr lang="en-US" sz="3200">
                          <a:latin typeface="TW Cen MT"/>
                        </a:rPr>
                        <a:t>$22,926,300</a:t>
                      </a:r>
                    </a:p>
                  </a:txBody>
                  <a:tcPr>
                    <a:noFill/>
                  </a:tcPr>
                </a:tc>
                <a:tc>
                  <a:txBody>
                    <a:bodyPr/>
                    <a:lstStyle/>
                    <a:p>
                      <a:pPr algn="ctr"/>
                      <a:r>
                        <a:rPr lang="en-US" sz="3200">
                          <a:latin typeface="TW Cen MT"/>
                        </a:rPr>
                        <a:t>$27,926,300</a:t>
                      </a:r>
                    </a:p>
                  </a:txBody>
                  <a:tcPr>
                    <a:noFill/>
                  </a:tcPr>
                </a:tc>
                <a:tc>
                  <a:txBody>
                    <a:bodyPr/>
                    <a:lstStyle/>
                    <a:p>
                      <a:pPr algn="r"/>
                      <a:r>
                        <a:rPr lang="en-US" sz="3200" dirty="0">
                          <a:latin typeface="TW Cen MT"/>
                        </a:rPr>
                        <a:t>     21.8%</a:t>
                      </a:r>
                    </a:p>
                    <a:p>
                      <a:pPr lvl="0" algn="r">
                        <a:buNone/>
                      </a:pPr>
                      <a:r>
                        <a:rPr lang="en-US" sz="3200" dirty="0">
                          <a:latin typeface="TW Cen MT"/>
                        </a:rPr>
                        <a:t>$5 Millones</a:t>
                      </a:r>
                    </a:p>
                  </a:txBody>
                  <a:tcPr>
                    <a:noFill/>
                  </a:tcPr>
                </a:tc>
                <a:extLst>
                  <a:ext uri="{0D108BD9-81ED-4DB2-BD59-A6C34878D82A}">
                    <a16:rowId xmlns:a16="http://schemas.microsoft.com/office/drawing/2014/main" val="545299457"/>
                  </a:ext>
                </a:extLst>
              </a:tr>
            </a:tbl>
          </a:graphicData>
        </a:graphic>
      </p:graphicFrame>
      <p:sp>
        <p:nvSpPr>
          <p:cNvPr id="13" name="Arrow: Up 12">
            <a:extLst>
              <a:ext uri="{FF2B5EF4-FFF2-40B4-BE49-F238E27FC236}">
                <a16:creationId xmlns:a16="http://schemas.microsoft.com/office/drawing/2014/main" id="{1CCFD3A8-E557-D61B-923D-9EFF8156226E}"/>
              </a:ext>
            </a:extLst>
          </p:cNvPr>
          <p:cNvSpPr/>
          <p:nvPr/>
        </p:nvSpPr>
        <p:spPr>
          <a:xfrm>
            <a:off x="16275448" y="4548337"/>
            <a:ext cx="452438" cy="345281"/>
          </a:xfrm>
          <a:prstGeom prst="upArrow">
            <a:avLst/>
          </a:prstGeom>
          <a:solidFill>
            <a:srgbClr val="ED7D3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FCAB07-8F56-537E-B3AF-0725F5B5DD7B}"/>
              </a:ext>
            </a:extLst>
          </p:cNvPr>
          <p:cNvSpPr txBox="1"/>
          <p:nvPr/>
        </p:nvSpPr>
        <p:spPr>
          <a:xfrm>
            <a:off x="9613566" y="6300414"/>
            <a:ext cx="8390791" cy="2332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0" indent="-457200">
              <a:spcBef>
                <a:spcPct val="20000"/>
              </a:spcBef>
              <a:buFont typeface="Arial" panose="020B0604020202020204" pitchFamily="34" charset="0"/>
              <a:buChar char="•"/>
              <a:defRPr/>
            </a:pPr>
            <a:r>
              <a:rPr lang="es-ES" sz="2800" dirty="0">
                <a:solidFill>
                  <a:prstClr val="black">
                    <a:lumMod val="95000"/>
                    <a:lumOff val="5000"/>
                  </a:prstClr>
                </a:solidFill>
                <a:latin typeface="TW Cen MT"/>
                <a:cs typeface="Calibri"/>
              </a:rPr>
              <a:t>Los fondos adicionales ayudarían al IDHS a proporcionar servicios de visitas a domicilio a más familias</a:t>
            </a:r>
          </a:p>
          <a:p>
            <a:pPr marL="457200" lvl="0" indent="-457200">
              <a:spcBef>
                <a:spcPct val="20000"/>
              </a:spcBef>
              <a:buFont typeface="Arial"/>
              <a:buChar char="•"/>
              <a:defRPr/>
            </a:pPr>
            <a:r>
              <a:rPr lang="es-ES" sz="2800" dirty="0">
                <a:solidFill>
                  <a:prstClr val="black">
                    <a:lumMod val="95000"/>
                    <a:lumOff val="5000"/>
                  </a:prstClr>
                </a:solidFill>
                <a:latin typeface="TW Cen MT"/>
                <a:ea typeface="Calibri"/>
                <a:cs typeface="Calibri"/>
              </a:rPr>
              <a:t>Enfoque adicional en el aumento de la compensación para la fuerza laboral de visitas a domicilio</a:t>
            </a:r>
            <a:endParaRPr lang="en-US" dirty="0">
              <a:solidFill>
                <a:schemeClr val="tx1">
                  <a:lumMod val="95000"/>
                  <a:lumOff val="5000"/>
                </a:schemeClr>
              </a:solidFill>
              <a:latin typeface="TW Cen MT"/>
              <a:ea typeface="Calibri"/>
              <a:cs typeface="Calibri"/>
            </a:endParaRPr>
          </a:p>
        </p:txBody>
      </p:sp>
      <p:pic>
        <p:nvPicPr>
          <p:cNvPr id="9" name="Picture 8" descr="A logo for a children&amp;#39;s organization&#10;&#10;Description automatically generated">
            <a:extLst>
              <a:ext uri="{FF2B5EF4-FFF2-40B4-BE49-F238E27FC236}">
                <a16:creationId xmlns:a16="http://schemas.microsoft.com/office/drawing/2014/main" id="{3E4A78FE-A8F6-1367-77C7-79C2ED81E19B}"/>
              </a:ext>
            </a:extLst>
          </p:cNvPr>
          <p:cNvPicPr>
            <a:picLocks noChangeAspect="1"/>
          </p:cNvPicPr>
          <p:nvPr/>
        </p:nvPicPr>
        <p:blipFill>
          <a:blip r:embed="rId3"/>
          <a:stretch>
            <a:fillRect/>
          </a:stretch>
        </p:blipFill>
        <p:spPr>
          <a:xfrm>
            <a:off x="457676" y="8915832"/>
            <a:ext cx="3441915" cy="1193047"/>
          </a:xfrm>
          <a:prstGeom prst="rect">
            <a:avLst/>
          </a:prstGeom>
          <a:ln>
            <a:noFill/>
          </a:ln>
        </p:spPr>
      </p:pic>
    </p:spTree>
    <p:extLst>
      <p:ext uri="{BB962C8B-B14F-4D97-AF65-F5344CB8AC3E}">
        <p14:creationId xmlns:p14="http://schemas.microsoft.com/office/powerpoint/2010/main" val="425970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B224E-5AF7-1204-2FF4-B810F3800784}"/>
              </a:ext>
            </a:extLst>
          </p:cNvPr>
          <p:cNvSpPr/>
          <p:nvPr/>
        </p:nvSpPr>
        <p:spPr>
          <a:xfrm>
            <a:off x="4215730" y="2578465"/>
            <a:ext cx="9510176" cy="982926"/>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rgbClr val="975CA5"/>
                </a:solidFill>
                <a:latin typeface="TW Cen MT"/>
                <a:cs typeface="Calibri"/>
              </a:rPr>
              <a:t>ECEC funding/Financiamiento para ECE</a:t>
            </a:r>
          </a:p>
        </p:txBody>
      </p:sp>
      <p:sp>
        <p:nvSpPr>
          <p:cNvPr id="3" name="Content Placeholder 2">
            <a:extLst>
              <a:ext uri="{FF2B5EF4-FFF2-40B4-BE49-F238E27FC236}">
                <a16:creationId xmlns:a16="http://schemas.microsoft.com/office/drawing/2014/main" id="{4E329DB4-9778-A64E-D4DD-931907CDD610}"/>
              </a:ext>
            </a:extLst>
          </p:cNvPr>
          <p:cNvSpPr>
            <a:spLocks noGrp="1"/>
          </p:cNvSpPr>
          <p:nvPr/>
        </p:nvSpPr>
        <p:spPr>
          <a:xfrm>
            <a:off x="449909" y="3792686"/>
            <a:ext cx="7834044" cy="478281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schemeClr val="tx1"/>
                </a:solidFill>
                <a:latin typeface="Tw Cen MT"/>
              </a:rPr>
              <a:t>Early Childhood Construction Grant</a:t>
            </a:r>
            <a:endParaRPr lang="en-US" sz="2800" b="1" dirty="0">
              <a:solidFill>
                <a:schemeClr val="tx1"/>
              </a:solidFill>
            </a:endParaRPr>
          </a:p>
          <a:p>
            <a:pPr lvl="1"/>
            <a:r>
              <a:rPr lang="en-US" dirty="0">
                <a:solidFill>
                  <a:schemeClr val="tx1"/>
                </a:solidFill>
                <a:latin typeface="Tw Cen MT"/>
              </a:rPr>
              <a:t>FY24 funding reappropriated to FY25</a:t>
            </a:r>
          </a:p>
          <a:p>
            <a:pPr lvl="1"/>
            <a:r>
              <a:rPr lang="en-US" dirty="0">
                <a:solidFill>
                  <a:schemeClr val="tx1"/>
                </a:solidFill>
                <a:latin typeface="Tw Cen MT"/>
              </a:rPr>
              <a:t>FY25 budget removes language permitting ECCG fund only going to public school districts. </a:t>
            </a:r>
          </a:p>
          <a:p>
            <a:pPr marL="457200"/>
            <a:r>
              <a:rPr lang="en-US" sz="2800" b="1" dirty="0">
                <a:solidFill>
                  <a:schemeClr val="tx1"/>
                </a:solidFill>
                <a:latin typeface="Tw Cen MT"/>
              </a:rPr>
              <a:t>Off-Hours Child Care </a:t>
            </a:r>
            <a:r>
              <a:rPr lang="en-US" sz="2800" dirty="0">
                <a:solidFill>
                  <a:schemeClr val="tx1"/>
                </a:solidFill>
                <a:latin typeface="Tw Cen MT"/>
              </a:rPr>
              <a:t>funding reappropriated to FY25</a:t>
            </a:r>
            <a:endParaRPr lang="en-US" sz="2800" dirty="0">
              <a:solidFill>
                <a:schemeClr val="tx1"/>
              </a:solidFill>
            </a:endParaRPr>
          </a:p>
          <a:p>
            <a:pPr marL="457200"/>
            <a:r>
              <a:rPr lang="en-US" sz="2800" b="1" dirty="0">
                <a:solidFill>
                  <a:schemeClr val="tx1"/>
                </a:solidFill>
                <a:latin typeface="Tw Cen MT"/>
              </a:rPr>
              <a:t>Early Childhood Access Consortium for Equity (ECACE)</a:t>
            </a:r>
            <a:endParaRPr lang="en-US" sz="2800" b="1" dirty="0">
              <a:solidFill>
                <a:schemeClr val="tx1"/>
              </a:solidFill>
            </a:endParaRPr>
          </a:p>
          <a:p>
            <a:pPr lvl="1"/>
            <a:r>
              <a:rPr lang="en-US" dirty="0">
                <a:solidFill>
                  <a:schemeClr val="tx1"/>
                </a:solidFill>
                <a:latin typeface="Tw Cen MT"/>
              </a:rPr>
              <a:t>$5 million in General Revenue Funds (State funding)</a:t>
            </a:r>
            <a:endParaRPr lang="en-US" dirty="0">
              <a:solidFill>
                <a:schemeClr val="tx1"/>
              </a:solidFill>
            </a:endParaRPr>
          </a:p>
          <a:p>
            <a:pPr lvl="1"/>
            <a:endParaRPr lang="en-US" sz="2400" dirty="0">
              <a:solidFill>
                <a:schemeClr val="tx1"/>
              </a:solidFill>
            </a:endParaRPr>
          </a:p>
          <a:p>
            <a:pPr marL="457200"/>
            <a:endParaRPr lang="en-US" sz="2400" dirty="0">
              <a:solidFill>
                <a:schemeClr val="tx1"/>
              </a:solidFill>
            </a:endParaRPr>
          </a:p>
          <a:p>
            <a:endParaRPr lang="en-US" sz="2400" dirty="0">
              <a:solidFill>
                <a:schemeClr val="tx1"/>
              </a:solidFill>
            </a:endParaRPr>
          </a:p>
          <a:p>
            <a:pPr lvl="1"/>
            <a:endParaRPr lang="en-US" sz="2400" dirty="0">
              <a:solidFill>
                <a:schemeClr val="tx1"/>
              </a:solidFill>
            </a:endParaRPr>
          </a:p>
          <a:p>
            <a:pPr lvl="1"/>
            <a:endParaRPr lang="en-US" sz="2400" dirty="0">
              <a:solidFill>
                <a:schemeClr val="tx1"/>
              </a:solidFill>
            </a:endParaRPr>
          </a:p>
          <a:p>
            <a:pPr marL="285750">
              <a:spcBef>
                <a:spcPts val="0"/>
              </a:spcBef>
              <a:buFont typeface="Arial,Sans-Serif" pitchFamily="34" charset="0"/>
              <a:buChar char="•"/>
            </a:pPr>
            <a:endParaRPr lang="en-US" sz="2400" dirty="0">
              <a:solidFill>
                <a:schemeClr val="tx1"/>
              </a:solidFill>
            </a:endParaRPr>
          </a:p>
        </p:txBody>
      </p:sp>
      <p:sp>
        <p:nvSpPr>
          <p:cNvPr id="10" name="TextBox 9">
            <a:extLst>
              <a:ext uri="{FF2B5EF4-FFF2-40B4-BE49-F238E27FC236}">
                <a16:creationId xmlns:a16="http://schemas.microsoft.com/office/drawing/2014/main" id="{0146DCB3-3DF2-CF41-FD13-573E64C8FEC9}"/>
              </a:ext>
            </a:extLst>
          </p:cNvPr>
          <p:cNvSpPr txBox="1"/>
          <p:nvPr/>
        </p:nvSpPr>
        <p:spPr>
          <a:xfrm>
            <a:off x="804040" y="960120"/>
            <a:ext cx="1627238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900" b="1" dirty="0">
                <a:solidFill>
                  <a:srgbClr val="975CA5"/>
                </a:solidFill>
                <a:latin typeface="Tw Cen MT"/>
                <a:ea typeface="Calibri"/>
                <a:cs typeface="Calibri"/>
              </a:rPr>
              <a:t>Additional Child Care Outcomes/Resultados Adicionales del Cuidado Infantil</a:t>
            </a:r>
          </a:p>
        </p:txBody>
      </p:sp>
      <p:sp>
        <p:nvSpPr>
          <p:cNvPr id="4" name="Rectangle 3">
            <a:extLst>
              <a:ext uri="{FF2B5EF4-FFF2-40B4-BE49-F238E27FC236}">
                <a16:creationId xmlns:a16="http://schemas.microsoft.com/office/drawing/2014/main" id="{BF681905-E845-A584-F8BD-FE76AAE9B408}"/>
              </a:ext>
            </a:extLst>
          </p:cNvPr>
          <p:cNvSpPr/>
          <p:nvPr/>
        </p:nvSpPr>
        <p:spPr>
          <a:xfrm>
            <a:off x="113847" y="9186923"/>
            <a:ext cx="5821550" cy="929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C497622-ADB7-10F8-E94D-E6BAB7CFFCBC}"/>
              </a:ext>
            </a:extLst>
          </p:cNvPr>
          <p:cNvSpPr>
            <a:spLocks noGrp="1"/>
          </p:cNvSpPr>
          <p:nvPr/>
        </p:nvSpPr>
        <p:spPr>
          <a:xfrm>
            <a:off x="8970818" y="3821446"/>
            <a:ext cx="8563121" cy="553419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s-ES" sz="2900" b="1" dirty="0">
                <a:solidFill>
                  <a:prstClr val="black"/>
                </a:solidFill>
                <a:latin typeface="Tw Cen MT"/>
              </a:rPr>
              <a:t>Subvención para la construcción de la primera infancia</a:t>
            </a:r>
          </a:p>
          <a:p>
            <a:pPr marL="0" indent="0">
              <a:spcBef>
                <a:spcPts val="0"/>
              </a:spcBef>
              <a:buNone/>
              <a:defRPr/>
            </a:pPr>
            <a:r>
              <a:rPr lang="es-ES" sz="2900" dirty="0">
                <a:solidFill>
                  <a:prstClr val="black"/>
                </a:solidFill>
                <a:latin typeface="Calibri"/>
              </a:rPr>
              <a:t> - </a:t>
            </a:r>
            <a:r>
              <a:rPr kumimoji="0" lang="es-ES" sz="2900" i="0" u="none" strike="noStrike" kern="1200" cap="none" spc="0" normalizeH="0" baseline="0" noProof="0" dirty="0">
                <a:ln>
                  <a:noFill/>
                </a:ln>
                <a:solidFill>
                  <a:prstClr val="black"/>
                </a:solidFill>
                <a:effectLst/>
                <a:uLnTx/>
                <a:uFillTx/>
                <a:latin typeface="Calibri"/>
                <a:ea typeface="+mn-ea"/>
                <a:cs typeface="+mn-cs"/>
              </a:rPr>
              <a:t>Fondos del FY24 reasignados al FY2</a:t>
            </a:r>
          </a:p>
          <a:p>
            <a:pPr marL="0" indent="0">
              <a:spcBef>
                <a:spcPts val="0"/>
              </a:spcBef>
              <a:buNone/>
              <a:defRPr/>
            </a:pPr>
            <a:r>
              <a:rPr lang="es-ES" sz="2900" dirty="0">
                <a:solidFill>
                  <a:prstClr val="black"/>
                </a:solidFill>
                <a:latin typeface="Calibri"/>
              </a:rPr>
              <a:t> - </a:t>
            </a:r>
            <a:r>
              <a:rPr kumimoji="0" lang="es-ES" sz="2900" i="0" u="none" strike="noStrike" kern="1200" cap="none" spc="0" normalizeH="0" baseline="0" noProof="0" dirty="0">
                <a:ln>
                  <a:noFill/>
                </a:ln>
                <a:solidFill>
                  <a:prstClr val="black"/>
                </a:solidFill>
                <a:effectLst/>
                <a:uLnTx/>
                <a:uFillTx/>
                <a:latin typeface="Calibri"/>
                <a:ea typeface="+mn-ea"/>
                <a:cs typeface="+mn-cs"/>
              </a:rPr>
              <a:t>El presupuesto del año fiscal 2025 elimina el lenguaje       que permite que el fondo ECCG solo vaya a distritos de escuelas públicas.</a:t>
            </a:r>
          </a:p>
          <a:p>
            <a:pPr>
              <a:spcBef>
                <a:spcPts val="0"/>
              </a:spcBef>
              <a:defRPr/>
            </a:pPr>
            <a:r>
              <a:rPr lang="es-ES" sz="2800" b="1" dirty="0">
                <a:solidFill>
                  <a:prstClr val="black"/>
                </a:solidFill>
                <a:latin typeface="Tw Cen MT"/>
              </a:rPr>
              <a:t>Los fondos de cuidado infantil </a:t>
            </a:r>
            <a:r>
              <a:rPr lang="es-ES" sz="2800" dirty="0">
                <a:solidFill>
                  <a:prstClr val="black"/>
                </a:solidFill>
                <a:latin typeface="Tw Cen MT"/>
              </a:rPr>
              <a:t>fuera del horario regular de atención se reasignan al año fiscal 2025</a:t>
            </a:r>
          </a:p>
          <a:p>
            <a:pPr>
              <a:spcBef>
                <a:spcPts val="0"/>
              </a:spcBef>
              <a:defRPr/>
            </a:pPr>
            <a:r>
              <a:rPr lang="es-ES" sz="2800" b="1" dirty="0">
                <a:solidFill>
                  <a:prstClr val="black"/>
                </a:solidFill>
                <a:latin typeface="Tw Cen MT"/>
              </a:rPr>
              <a:t>Consorcio para el Acceso a la Primera Infancia con Equidad (ECACE)</a:t>
            </a:r>
          </a:p>
          <a:p>
            <a:pPr>
              <a:spcBef>
                <a:spcPts val="0"/>
              </a:spcBef>
              <a:defRPr/>
            </a:pPr>
            <a:r>
              <a:rPr lang="es-ES" sz="2800" dirty="0">
                <a:solidFill>
                  <a:prstClr val="black"/>
                </a:solidFill>
                <a:latin typeface="Tw Cen MT"/>
              </a:rPr>
              <a:t>$5 millones en Fondos de Ingresos Generales (fondos estatales)</a:t>
            </a:r>
            <a:endParaRPr kumimoji="0" lang="en-US" sz="290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logo for a children&amp;#39;s organization&#10;&#10;Description automatically generated">
            <a:extLst>
              <a:ext uri="{FF2B5EF4-FFF2-40B4-BE49-F238E27FC236}">
                <a16:creationId xmlns:a16="http://schemas.microsoft.com/office/drawing/2014/main" id="{F2520282-0338-4A45-840F-3E4D6E61E193}"/>
              </a:ext>
            </a:extLst>
          </p:cNvPr>
          <p:cNvPicPr>
            <a:picLocks noChangeAspect="1"/>
          </p:cNvPicPr>
          <p:nvPr/>
        </p:nvPicPr>
        <p:blipFill>
          <a:blip r:embed="rId3"/>
          <a:stretch>
            <a:fillRect/>
          </a:stretch>
        </p:blipFill>
        <p:spPr>
          <a:xfrm>
            <a:off x="804040" y="8873270"/>
            <a:ext cx="3554336" cy="1235609"/>
          </a:xfrm>
          <a:prstGeom prst="rect">
            <a:avLst/>
          </a:prstGeom>
          <a:ln>
            <a:noFill/>
          </a:ln>
        </p:spPr>
      </p:pic>
    </p:spTree>
    <p:extLst>
      <p:ext uri="{BB962C8B-B14F-4D97-AF65-F5344CB8AC3E}">
        <p14:creationId xmlns:p14="http://schemas.microsoft.com/office/powerpoint/2010/main" val="2794338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1036156E04D34095A54C14EDE5F751" ma:contentTypeVersion="18" ma:contentTypeDescription="Create a new document." ma:contentTypeScope="" ma:versionID="fa390a307fc39d8740353d73d6571cf8">
  <xsd:schema xmlns:xsd="http://www.w3.org/2001/XMLSchema" xmlns:xs="http://www.w3.org/2001/XMLSchema" xmlns:p="http://schemas.microsoft.com/office/2006/metadata/properties" xmlns:ns2="18c7b864-3fef-420c-8e5b-1f2ec0a4c365" xmlns:ns3="7f3cc74d-5f99-4857-ba57-470b26cc5556" targetNamespace="http://schemas.microsoft.com/office/2006/metadata/properties" ma:root="true" ma:fieldsID="285c62a97c1f4f6181816bb2ee636384" ns2:_="" ns3:_="">
    <xsd:import namespace="18c7b864-3fef-420c-8e5b-1f2ec0a4c365"/>
    <xsd:import namespace="7f3cc74d-5f99-4857-ba57-470b26cc55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7b864-3fef-420c-8e5b-1f2ec0a4c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f9a58b-d34b-4839-932f-c9678d30144e}" ma:internalName="TaxCatchAll" ma:showField="CatchAllData" ma:web="18c7b864-3fef-420c-8e5b-1f2ec0a4c3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3cc74d-5f99-4857-ba57-470b26cc55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49934c-8bba-4a4a-9e1e-d147d291cf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8c7b864-3fef-420c-8e5b-1f2ec0a4c365" xsi:nil="true"/>
    <lcf76f155ced4ddcb4097134ff3c332f xmlns="7f3cc74d-5f99-4857-ba57-470b26cc5556">
      <Terms xmlns="http://schemas.microsoft.com/office/infopath/2007/PartnerControls"/>
    </lcf76f155ced4ddcb4097134ff3c332f>
    <SharedWithUsers xmlns="18c7b864-3fef-420c-8e5b-1f2ec0a4c365">
      <UserInfo>
        <DisplayName>Escobar, Joselle</DisplayName>
        <AccountId>472</AccountId>
        <AccountType/>
      </UserInfo>
      <UserInfo>
        <DisplayName>Farwig, Angela</DisplayName>
        <AccountId>710</AccountId>
        <AccountType/>
      </UserInfo>
    </SharedWithUsers>
  </documentManagement>
</p:properties>
</file>

<file path=customXml/itemProps1.xml><?xml version="1.0" encoding="utf-8"?>
<ds:datastoreItem xmlns:ds="http://schemas.openxmlformats.org/officeDocument/2006/customXml" ds:itemID="{71150276-7E30-422A-9434-F8DA2E2281F8}">
  <ds:schemaRefs>
    <ds:schemaRef ds:uri="http://schemas.microsoft.com/sharepoint/v3/contenttype/forms"/>
  </ds:schemaRefs>
</ds:datastoreItem>
</file>

<file path=customXml/itemProps2.xml><?xml version="1.0" encoding="utf-8"?>
<ds:datastoreItem xmlns:ds="http://schemas.openxmlformats.org/officeDocument/2006/customXml" ds:itemID="{192756C7-32A6-4842-9EA5-56E7B2C8D3FA}">
  <ds:schemaRefs>
    <ds:schemaRef ds:uri="18c7b864-3fef-420c-8e5b-1f2ec0a4c365"/>
    <ds:schemaRef ds:uri="7f3cc74d-5f99-4857-ba57-470b26cc55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955D93-AE80-4B26-A74B-421701A1CE1F}">
  <ds:schemaRefs>
    <ds:schemaRef ds:uri="http://schemas.microsoft.com/office/2006/documentManagement/types"/>
    <ds:schemaRef ds:uri="http://schemas.microsoft.com/office/infopath/2007/PartnerControls"/>
    <ds:schemaRef ds:uri="7f3cc74d-5f99-4857-ba57-470b26cc5556"/>
    <ds:schemaRef ds:uri="18c7b864-3fef-420c-8e5b-1f2ec0a4c365"/>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1192</TotalTime>
  <Words>3871</Words>
  <Application>Microsoft Office PowerPoint</Application>
  <PresentationFormat>Custom</PresentationFormat>
  <Paragraphs>475</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Arial</vt:lpstr>
      <vt:lpstr>Tw Cen MT</vt:lpstr>
      <vt:lpstr>Calibri,Sans-Serif</vt:lpstr>
      <vt:lpstr>Tw Cen MT</vt:lpstr>
      <vt:lpstr>Arial,Sans-Serif</vt:lpstr>
      <vt:lpstr>Lato</vt:lpstr>
      <vt:lpstr>Courier New</vt:lpstr>
      <vt:lpstr>Office Theme</vt:lpstr>
      <vt:lpstr> FY25 Legislative Session Review Revisión de la Sesión Legislativa del Año Fiscal 2025</vt:lpstr>
      <vt:lpstr>Agenda </vt:lpstr>
      <vt:lpstr>   THANK YOU                         Gracias   </vt:lpstr>
      <vt:lpstr>State Budget/Presupuesto Estatal</vt:lpstr>
      <vt:lpstr>State Budget/Presupuesto Estatal</vt:lpstr>
      <vt:lpstr>State Budget/Presupuesto Estatal</vt:lpstr>
      <vt:lpstr>State Budget/Presupuesto Estatal </vt:lpstr>
      <vt:lpstr>State Budget/Presupuesto Estatal</vt:lpstr>
      <vt:lpstr>PowerPoint Presentation</vt:lpstr>
      <vt:lpstr>PowerPoint Presentation</vt:lpstr>
      <vt:lpstr>PowerPoint Presentation</vt:lpstr>
      <vt:lpstr>PowerPoint Presentation</vt:lpstr>
      <vt:lpstr>PowerPoint Presentation</vt:lpstr>
      <vt:lpstr>PowerPoint Presentation</vt:lpstr>
      <vt:lpstr>Question? ¿Preguntas?</vt:lpstr>
      <vt:lpstr>New Department of Early Childhood</vt:lpstr>
      <vt:lpstr>Our Current Early Childhood System/ Nuestro sistema actual para  la primera infancia</vt:lpstr>
      <vt:lpstr> Early Childhood Funding Commission   Comisión de Financiamiento para la Primera Infancia</vt:lpstr>
      <vt:lpstr>Department of Early Childhood Timeline Cronología del Departamento de la Primera Infancia</vt:lpstr>
      <vt:lpstr>Department of Early Childhood: The Basics Departamento de Primera Infancia: Lo Básico</vt:lpstr>
      <vt:lpstr>What’s Moving in 2026? </vt:lpstr>
      <vt:lpstr>Department of Early Childhood: An Opportunity for Real Systems Change Departamento de Primera Infancia: Una Oportunidad para un Cambio Real de Sistemas</vt:lpstr>
      <vt:lpstr>What's Been Happening with the Transition? ¿Qué ha Estado Sucediendo Durante la Transición?</vt:lpstr>
      <vt:lpstr>Get Involved in the Transition! ¡Involúcrese en la Transición!</vt:lpstr>
      <vt:lpstr>Question? ¿Preguntas?</vt:lpstr>
      <vt:lpstr>Survey question # 1/ Pregunta de la Encuesta # 1</vt:lpstr>
      <vt:lpstr>Survey question #2 /Pregunta de la encuesta #2       </vt:lpstr>
      <vt:lpstr>Survey question #3 / Pregunta de la encuesta #3      </vt:lpstr>
      <vt:lpstr>Quick Takeaways</vt:lpstr>
      <vt:lpstr>Keep the momentum going!  ¡Mantenga el Impulso!</vt:lpstr>
      <vt:lpstr>Stay In Touch!/Manténgase en Contacto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Charlie</dc:creator>
  <cp:lastModifiedBy>Farwig, Angela</cp:lastModifiedBy>
  <cp:revision>14</cp:revision>
  <dcterms:created xsi:type="dcterms:W3CDTF">2006-08-16T00:00:00Z</dcterms:created>
  <dcterms:modified xsi:type="dcterms:W3CDTF">2024-06-13T18:35:02Z</dcterms:modified>
  <dc:identifier>DADw9zQoSM4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0x010100E71036156E04D34095A54C14EDE5F751</vt:lpwstr>
  </property>
  <property fmtid="{D5CDD505-2E9C-101B-9397-08002B2CF9AE}" pid="3" name="MediaServiceImageTags">
    <vt:lpwstr/>
  </property>
</Properties>
</file>